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1184" r:id="rId3"/>
    <p:sldId id="1187" r:id="rId4"/>
    <p:sldId id="1188" r:id="rId5"/>
    <p:sldId id="946" r:id="rId6"/>
    <p:sldId id="1121" r:id="rId7"/>
    <p:sldId id="1191" r:id="rId8"/>
    <p:sldId id="1192" r:id="rId9"/>
    <p:sldId id="1193" r:id="rId10"/>
    <p:sldId id="1194" r:id="rId11"/>
    <p:sldId id="1195" r:id="rId12"/>
    <p:sldId id="1156" r:id="rId13"/>
    <p:sldId id="1157" r:id="rId14"/>
    <p:sldId id="1158" r:id="rId15"/>
    <p:sldId id="1159" r:id="rId16"/>
    <p:sldId id="1162" r:id="rId17"/>
    <p:sldId id="1164" r:id="rId18"/>
    <p:sldId id="1165" r:id="rId19"/>
    <p:sldId id="1198" r:id="rId20"/>
    <p:sldId id="1169" r:id="rId21"/>
    <p:sldId id="1172" r:id="rId22"/>
    <p:sldId id="1174" r:id="rId23"/>
    <p:sldId id="1180" r:id="rId24"/>
    <p:sldId id="1179" r:id="rId25"/>
    <p:sldId id="1199" r:id="rId26"/>
    <p:sldId id="1200" r:id="rId27"/>
    <p:sldId id="1204" r:id="rId28"/>
    <p:sldId id="1205" r:id="rId29"/>
    <p:sldId id="1206" r:id="rId30"/>
    <p:sldId id="1207" r:id="rId31"/>
    <p:sldId id="1202" r:id="rId32"/>
    <p:sldId id="1208" r:id="rId33"/>
    <p:sldId id="1209" r:id="rId34"/>
    <p:sldId id="1210" r:id="rId35"/>
    <p:sldId id="1211" r:id="rId36"/>
    <p:sldId id="1212" r:id="rId37"/>
    <p:sldId id="1214" r:id="rId38"/>
    <p:sldId id="1237" r:id="rId39"/>
    <p:sldId id="1236" r:id="rId40"/>
    <p:sldId id="1216" r:id="rId41"/>
    <p:sldId id="1215" r:id="rId42"/>
    <p:sldId id="1218" r:id="rId43"/>
    <p:sldId id="1219" r:id="rId44"/>
    <p:sldId id="1221" r:id="rId45"/>
    <p:sldId id="1222" r:id="rId46"/>
    <p:sldId id="1223" r:id="rId47"/>
    <p:sldId id="1224" r:id="rId48"/>
    <p:sldId id="1225" r:id="rId49"/>
    <p:sldId id="1226" r:id="rId50"/>
    <p:sldId id="1227" r:id="rId51"/>
    <p:sldId id="1228" r:id="rId52"/>
    <p:sldId id="1229" r:id="rId53"/>
    <p:sldId id="1230" r:id="rId54"/>
    <p:sldId id="1231" r:id="rId55"/>
    <p:sldId id="1232" r:id="rId56"/>
    <p:sldId id="1233" r:id="rId57"/>
    <p:sldId id="1234" r:id="rId58"/>
    <p:sldId id="1235" r:id="rId5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5D9"/>
    <a:srgbClr val="FFF4D5"/>
    <a:srgbClr val="FFF6DD"/>
    <a:srgbClr val="163856"/>
    <a:srgbClr val="FFF2CC"/>
    <a:srgbClr val="1F4E79"/>
    <a:srgbClr val="0B1C2B"/>
    <a:srgbClr val="ADB9CA"/>
    <a:srgbClr val="F2F2F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42" autoAdjust="0"/>
    <p:restoredTop sz="94660"/>
  </p:normalViewPr>
  <p:slideViewPr>
    <p:cSldViewPr snapToGrid="0">
      <p:cViewPr varScale="1">
        <p:scale>
          <a:sx n="94" d="100"/>
          <a:sy n="94" d="100"/>
        </p:scale>
        <p:origin x="1099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7303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970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31645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04/10/2015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4909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04/10/2015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3466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04/10/2015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0101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04/10/2015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521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04/10/2015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1553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04/10/2015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8041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3779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04/10/2015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426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E564F-7977-488C-9789-57EB4E8897C5}" type="datetimeFigureOut">
              <a:rPr lang="pt-BR" smtClean="0"/>
              <a:t>04/10/2015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811-A977-4C82-90BA-5B158D41456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9" name="Retângulo 1"/>
          <p:cNvSpPr/>
          <p:nvPr/>
        </p:nvSpPr>
        <p:spPr>
          <a:xfrm>
            <a:off x="424649" y="1550339"/>
            <a:ext cx="828674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6500" b="1" dirty="0" smtClean="0">
                <a:solidFill>
                  <a:srgbClr val="C00000"/>
                </a:solidFill>
                <a:latin typeface="+mj-lt"/>
              </a:rPr>
              <a:t>No que você crê?</a:t>
            </a:r>
          </a:p>
        </p:txBody>
      </p:sp>
    </p:spTree>
    <p:extLst>
      <p:ext uri="{BB962C8B-B14F-4D97-AF65-F5344CB8AC3E}">
        <p14:creationId xmlns:p14="http://schemas.microsoft.com/office/powerpoint/2010/main" val="156817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Retângulo 1"/>
          <p:cNvSpPr/>
          <p:nvPr/>
        </p:nvSpPr>
        <p:spPr>
          <a:xfrm>
            <a:off x="424649" y="1223767"/>
            <a:ext cx="871935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6500" b="1" dirty="0">
                <a:solidFill>
                  <a:srgbClr val="C00000"/>
                </a:solidFill>
                <a:latin typeface="+mj-lt"/>
              </a:rPr>
              <a:t>O que você busca em Jesus?</a:t>
            </a:r>
          </a:p>
        </p:txBody>
      </p:sp>
    </p:spTree>
    <p:extLst>
      <p:ext uri="{BB962C8B-B14F-4D97-AF65-F5344CB8AC3E}">
        <p14:creationId xmlns:p14="http://schemas.microsoft.com/office/powerpoint/2010/main" val="263666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Retângulo 1"/>
          <p:cNvSpPr/>
          <p:nvPr/>
        </p:nvSpPr>
        <p:spPr>
          <a:xfrm>
            <a:off x="196049" y="441992"/>
            <a:ext cx="871935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5500" b="1" dirty="0">
                <a:solidFill>
                  <a:srgbClr val="C00000"/>
                </a:solidFill>
                <a:latin typeface="+mj-lt"/>
              </a:rPr>
              <a:t>Aquilo que você crê e </a:t>
            </a:r>
            <a:r>
              <a:rPr lang="pt-BR" sz="5500" b="1" dirty="0" smtClean="0">
                <a:solidFill>
                  <a:srgbClr val="C00000"/>
                </a:solidFill>
                <a:latin typeface="+mj-lt"/>
              </a:rPr>
              <a:t>espera de Jesus, </a:t>
            </a:r>
            <a:r>
              <a:rPr lang="pt-BR" sz="5500" b="1">
                <a:solidFill>
                  <a:srgbClr val="C00000"/>
                </a:solidFill>
                <a:latin typeface="+mj-lt"/>
              </a:rPr>
              <a:t>estão </a:t>
            </a:r>
            <a:r>
              <a:rPr lang="pt-BR" sz="5500" b="1" smtClean="0">
                <a:solidFill>
                  <a:srgbClr val="C00000"/>
                </a:solidFill>
                <a:latin typeface="+mj-lt"/>
              </a:rPr>
              <a:t>baseados </a:t>
            </a:r>
            <a:r>
              <a:rPr lang="pt-BR" sz="5500" b="1" dirty="0">
                <a:solidFill>
                  <a:srgbClr val="C00000"/>
                </a:solidFill>
                <a:latin typeface="+mj-lt"/>
              </a:rPr>
              <a:t>na revelação autêntica das Escrituras?</a:t>
            </a:r>
          </a:p>
        </p:txBody>
      </p:sp>
    </p:spTree>
    <p:extLst>
      <p:ext uri="{BB962C8B-B14F-4D97-AF65-F5344CB8AC3E}">
        <p14:creationId xmlns:p14="http://schemas.microsoft.com/office/powerpoint/2010/main" val="92698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29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3696" y="716347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5</a:t>
            </a:r>
            <a:endParaRPr lang="pt-BR" sz="7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57600" y="938010"/>
            <a:ext cx="459649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dirty="0" smtClean="0">
                <a:latin typeface="+mj-lt"/>
              </a:rPr>
              <a:t>- A falsa religião</a:t>
            </a:r>
            <a:endParaRPr lang="pt-BR" sz="4500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4046" y="2006070"/>
            <a:ext cx="8082644" cy="800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4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Repensar sua religião...</a:t>
            </a:r>
          </a:p>
        </p:txBody>
      </p:sp>
    </p:spTree>
    <p:extLst>
      <p:ext uri="{BB962C8B-B14F-4D97-AF65-F5344CB8AC3E}">
        <p14:creationId xmlns:p14="http://schemas.microsoft.com/office/powerpoint/2010/main" val="306601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29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8167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 smtClean="0">
                <a:solidFill>
                  <a:schemeClr val="tx1"/>
                </a:solidFill>
                <a:latin typeface="+mj-lt"/>
              </a:rPr>
              <a:t>O que a falsa religião causa?</a:t>
            </a:r>
            <a:endParaRPr lang="pt-BR" sz="4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7314" y="110367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6364" y="1958363"/>
            <a:ext cx="831668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2900" b="1" dirty="0" smtClean="0">
                <a:solidFill>
                  <a:srgbClr val="C00000"/>
                </a:solidFill>
                <a:latin typeface="+mj-lt"/>
              </a:rPr>
              <a:t>Uma multidão procura por cura em um tanque – V3 </a:t>
            </a:r>
            <a:endParaRPr lang="pt-BR" sz="29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9839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29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8167"/>
            <a:ext cx="9144000" cy="1087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 smtClean="0">
                <a:solidFill>
                  <a:schemeClr val="tx1"/>
                </a:solidFill>
                <a:latin typeface="+mj-lt"/>
              </a:rPr>
              <a:t>O que a falsa religião causa?</a:t>
            </a:r>
            <a:endParaRPr lang="pt-BR" sz="4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7314" y="110367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1 – Causa esperança supersticiosa.</a:t>
            </a:r>
            <a:endParaRPr lang="pt-BR" sz="4000" b="1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4592" y="1688783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2 – Causa dogmatismo – tradição cega.</a:t>
            </a:r>
            <a:endParaRPr lang="pt-BR" sz="40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6364" y="2391071"/>
            <a:ext cx="8316686" cy="53860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2900" b="1" dirty="0" smtClean="0">
                <a:solidFill>
                  <a:srgbClr val="C00000"/>
                </a:solidFill>
                <a:latin typeface="+mj-lt"/>
              </a:rPr>
              <a:t>Um homem procura pela cura (tanque) – V5 </a:t>
            </a:r>
            <a:endParaRPr lang="pt-BR" sz="29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3642" y="2886371"/>
            <a:ext cx="8316686" cy="53860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2900" b="1" dirty="0" smtClean="0">
                <a:solidFill>
                  <a:srgbClr val="C00000"/>
                </a:solidFill>
                <a:latin typeface="+mj-lt"/>
              </a:rPr>
              <a:t>Jesus confirma sua esperança – V6-7 </a:t>
            </a:r>
            <a:endParaRPr lang="pt-BR" sz="29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40920" y="3381671"/>
            <a:ext cx="8316686" cy="53860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2900" b="1" dirty="0" smtClean="0">
                <a:solidFill>
                  <a:srgbClr val="C00000"/>
                </a:solidFill>
                <a:latin typeface="+mj-lt"/>
              </a:rPr>
              <a:t>Jesus ordena algo contra a tradição – V8-9 </a:t>
            </a:r>
            <a:endParaRPr lang="pt-BR" sz="29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8198" y="3876971"/>
            <a:ext cx="8316686" cy="53860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2900" b="1" dirty="0" smtClean="0">
                <a:solidFill>
                  <a:srgbClr val="C00000"/>
                </a:solidFill>
                <a:latin typeface="+mj-lt"/>
              </a:rPr>
              <a:t>Os judeus ficaram bravos – V10 </a:t>
            </a:r>
            <a:endParaRPr lang="pt-BR" sz="29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5476" y="4372271"/>
            <a:ext cx="8316686" cy="98488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2900" b="1" dirty="0" smtClean="0">
                <a:solidFill>
                  <a:srgbClr val="C00000"/>
                </a:solidFill>
                <a:latin typeface="+mj-lt"/>
              </a:rPr>
              <a:t>O homem curado, porque foi coagido entregou Jesus aos judeus  – V13</a:t>
            </a:r>
            <a:endParaRPr lang="pt-BR" sz="29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07851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8169"/>
            <a:ext cx="9144000" cy="8735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 smtClean="0">
                <a:solidFill>
                  <a:schemeClr val="tx1"/>
                </a:solidFill>
                <a:latin typeface="+mj-lt"/>
              </a:rPr>
              <a:t>Jesus </a:t>
            </a:r>
            <a:r>
              <a:rPr lang="pt-BR" sz="4200" b="1" dirty="0">
                <a:solidFill>
                  <a:schemeClr val="tx1"/>
                </a:solidFill>
                <a:latin typeface="+mj-lt"/>
              </a:rPr>
              <a:t>provoca a tradição religiosa.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4157" y="1071021"/>
            <a:ext cx="852771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 smtClean="0">
                <a:latin typeface="+mj-lt"/>
              </a:rPr>
              <a:t>Estava em um feriado religioso.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 smtClean="0">
                <a:latin typeface="+mj-lt"/>
              </a:rPr>
              <a:t>Foi até o tanque (</a:t>
            </a:r>
            <a:r>
              <a:rPr lang="pt-BR" sz="2200" b="1" dirty="0" smtClean="0">
                <a:solidFill>
                  <a:srgbClr val="C00000"/>
                </a:solidFill>
                <a:latin typeface="+mj-lt"/>
              </a:rPr>
              <a:t>intencionalmente</a:t>
            </a:r>
            <a:r>
              <a:rPr lang="pt-BR" sz="2800" b="1" dirty="0" smtClean="0">
                <a:latin typeface="+mj-lt"/>
              </a:rPr>
              <a:t>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 smtClean="0">
                <a:latin typeface="+mj-lt"/>
              </a:rPr>
              <a:t>Curou apenas um homem (</a:t>
            </a:r>
            <a:r>
              <a:rPr lang="pt-BR" sz="2200" b="1" dirty="0" smtClean="0">
                <a:solidFill>
                  <a:srgbClr val="C00000"/>
                </a:solidFill>
                <a:latin typeface="+mj-lt"/>
              </a:rPr>
              <a:t>intencionalmente</a:t>
            </a:r>
            <a:r>
              <a:rPr lang="pt-BR" sz="2800" b="1" dirty="0" smtClean="0">
                <a:latin typeface="+mj-lt"/>
              </a:rPr>
              <a:t>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 smtClean="0">
                <a:latin typeface="+mj-lt"/>
              </a:rPr>
              <a:t>Ordenou que o homem violasse a tradição. 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pt-BR" sz="2800" b="1" dirty="0" smtClean="0">
                <a:latin typeface="+mj-lt"/>
              </a:rPr>
              <a:t>Lenta-te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pt-BR" sz="2800" b="1" dirty="0" smtClean="0">
                <a:latin typeface="+mj-lt"/>
              </a:rPr>
              <a:t>Toma o leito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pt-BR" sz="2800" b="1" dirty="0" smtClean="0">
                <a:latin typeface="+mj-lt"/>
              </a:rPr>
              <a:t>Anda</a:t>
            </a:r>
            <a:endParaRPr lang="pt-BR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2970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8169"/>
            <a:ext cx="9144000" cy="8735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 smtClean="0">
                <a:solidFill>
                  <a:schemeClr val="tx1"/>
                </a:solidFill>
                <a:latin typeface="+mj-lt"/>
              </a:rPr>
              <a:t>Jesus </a:t>
            </a:r>
            <a:r>
              <a:rPr lang="pt-BR" sz="4200" b="1" dirty="0">
                <a:solidFill>
                  <a:schemeClr val="tx1"/>
                </a:solidFill>
                <a:latin typeface="+mj-lt"/>
              </a:rPr>
              <a:t>provoca a tradição religiosa.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4157" y="1071021"/>
            <a:ext cx="852771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 smtClean="0">
                <a:latin typeface="+mj-lt"/>
              </a:rPr>
              <a:t>Estava em um feriado religioso.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 smtClean="0">
                <a:latin typeface="+mj-lt"/>
              </a:rPr>
              <a:t>Foi até o tanque (</a:t>
            </a:r>
            <a:r>
              <a:rPr lang="pt-BR" sz="2200" b="1" dirty="0" smtClean="0">
                <a:solidFill>
                  <a:srgbClr val="C00000"/>
                </a:solidFill>
                <a:latin typeface="+mj-lt"/>
              </a:rPr>
              <a:t>intencionalmente</a:t>
            </a:r>
            <a:r>
              <a:rPr lang="pt-BR" sz="2800" b="1" dirty="0" smtClean="0">
                <a:latin typeface="+mj-lt"/>
              </a:rPr>
              <a:t>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 smtClean="0">
                <a:latin typeface="+mj-lt"/>
              </a:rPr>
              <a:t>Curou apenas um homem (</a:t>
            </a:r>
            <a:r>
              <a:rPr lang="pt-BR" sz="2200" b="1" dirty="0" smtClean="0">
                <a:solidFill>
                  <a:srgbClr val="C00000"/>
                </a:solidFill>
                <a:latin typeface="+mj-lt"/>
              </a:rPr>
              <a:t>intencionalmente</a:t>
            </a:r>
            <a:r>
              <a:rPr lang="pt-BR" sz="2800" b="1" dirty="0" smtClean="0">
                <a:latin typeface="+mj-lt"/>
              </a:rPr>
              <a:t>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 smtClean="0">
                <a:latin typeface="+mj-lt"/>
              </a:rPr>
              <a:t>Ordenou que o homem violasse a tradição.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 smtClean="0">
                <a:latin typeface="+mj-lt"/>
              </a:rPr>
              <a:t>Fez tudo isto no sábado (</a:t>
            </a:r>
            <a:r>
              <a:rPr lang="pt-BR" sz="2200" b="1" dirty="0" smtClean="0">
                <a:solidFill>
                  <a:srgbClr val="C00000"/>
                </a:solidFill>
                <a:latin typeface="+mj-lt"/>
              </a:rPr>
              <a:t>intencionalmente</a:t>
            </a:r>
            <a:r>
              <a:rPr lang="pt-BR" sz="2800" b="1" dirty="0" smtClean="0">
                <a:latin typeface="+mj-lt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 smtClean="0">
                <a:latin typeface="+mj-lt"/>
              </a:rPr>
              <a:t>Foi até o templo e procurou o homem curado.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 smtClean="0">
                <a:latin typeface="+mj-lt"/>
              </a:rPr>
              <a:t>Ficou para falar com os judeus. </a:t>
            </a:r>
          </a:p>
        </p:txBody>
      </p:sp>
    </p:spTree>
    <p:extLst>
      <p:ext uri="{BB962C8B-B14F-4D97-AF65-F5344CB8AC3E}">
        <p14:creationId xmlns:p14="http://schemas.microsoft.com/office/powerpoint/2010/main" val="381030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8169"/>
            <a:ext cx="9144000" cy="8735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b="1" dirty="0" smtClean="0">
                <a:solidFill>
                  <a:schemeClr val="tx1"/>
                </a:solidFill>
                <a:latin typeface="+mj-lt"/>
              </a:rPr>
              <a:t>Jesus </a:t>
            </a:r>
            <a:r>
              <a:rPr lang="pt-BR" sz="4200" b="1" dirty="0">
                <a:solidFill>
                  <a:schemeClr val="tx1"/>
                </a:solidFill>
                <a:latin typeface="+mj-lt"/>
              </a:rPr>
              <a:t>provoca a tradição religiosa.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4157" y="1071021"/>
            <a:ext cx="852771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900" b="1" dirty="0" smtClean="0">
                <a:latin typeface="+mj-lt"/>
              </a:rPr>
              <a:t>Deus não precisa descansar – v17.</a:t>
            </a:r>
            <a:endParaRPr lang="pt-BR" sz="2900" b="1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1436" y="1558156"/>
            <a:ext cx="852771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900" b="1" dirty="0" smtClean="0">
                <a:latin typeface="+mj-lt"/>
              </a:rPr>
              <a:t>Jesus violou o sábado – v18 </a:t>
            </a:r>
            <a:r>
              <a:rPr lang="pt-BR" sz="29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(TRADIÇÃO)</a:t>
            </a:r>
            <a:r>
              <a:rPr lang="pt-BR" sz="2900" b="1" dirty="0" smtClean="0">
                <a:latin typeface="+mj-lt"/>
              </a:rPr>
              <a:t>.</a:t>
            </a:r>
            <a:endParaRPr lang="pt-BR" sz="2900" b="1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8716" y="2012633"/>
            <a:ext cx="852771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900" b="1" dirty="0" smtClean="0">
                <a:latin typeface="+mj-lt"/>
              </a:rPr>
              <a:t>Jesus violou a interpretação – v18 </a:t>
            </a:r>
            <a:r>
              <a:rPr lang="pt-BR" sz="29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(TRADIÇÃO CEGA)</a:t>
            </a:r>
            <a:r>
              <a:rPr lang="pt-BR" sz="2900" b="1" dirty="0" smtClean="0">
                <a:latin typeface="+mj-lt"/>
              </a:rPr>
              <a:t>.</a:t>
            </a:r>
            <a:endParaRPr lang="pt-BR" sz="29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5995" y="2458946"/>
            <a:ext cx="852771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900" b="1" dirty="0" smtClean="0">
                <a:latin typeface="+mj-lt"/>
              </a:rPr>
              <a:t>Provocou a reação dos judeus – v18 </a:t>
            </a:r>
            <a:r>
              <a:rPr lang="pt-BR" sz="29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(RELIGIÃO)</a:t>
            </a:r>
            <a:r>
              <a:rPr lang="pt-BR" sz="2900" b="1" dirty="0" smtClean="0">
                <a:latin typeface="+mj-lt"/>
              </a:rPr>
              <a:t>.</a:t>
            </a:r>
            <a:endParaRPr lang="pt-BR" sz="29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2905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7951" y="2014584"/>
            <a:ext cx="9097537" cy="4693593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</a:t>
            </a:r>
            <a:r>
              <a:rPr lang="pt-BR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Uma fé baseada no misticismo desconsidera       a pessoa de Cristo e       desonra   a Deus! 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08119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5143500"/>
            <a:ext cx="9144000" cy="171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extBox 14"/>
          <p:cNvSpPr txBox="1"/>
          <p:nvPr/>
        </p:nvSpPr>
        <p:spPr>
          <a:xfrm>
            <a:off x="424541" y="5307916"/>
            <a:ext cx="8556173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rgbClr val="C00000"/>
                </a:solidFill>
                <a:latin typeface="+mj-lt"/>
              </a:rPr>
              <a:t>19</a:t>
            </a:r>
            <a:r>
              <a:rPr lang="pt-BR" sz="2400" dirty="0" smtClean="0">
                <a:latin typeface="+mj-lt"/>
              </a:rPr>
              <a:t>  </a:t>
            </a:r>
            <a:r>
              <a:rPr lang="pt-BR" sz="2400" dirty="0">
                <a:latin typeface="+mj-lt"/>
              </a:rPr>
              <a:t>Então, lhes falou Jesus: </a:t>
            </a:r>
            <a:r>
              <a:rPr lang="pt-BR" sz="2400" b="1" u="sng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Em verdade, em verdade vos digo que</a:t>
            </a:r>
            <a:r>
              <a:rPr lang="pt-BR" sz="2400" dirty="0">
                <a:latin typeface="+mj-lt"/>
              </a:rPr>
              <a:t> o Filho </a:t>
            </a:r>
            <a:r>
              <a:rPr lang="pt-BR" sz="2400" b="1" u="sng" dirty="0">
                <a:solidFill>
                  <a:srgbClr val="C00000"/>
                </a:solidFill>
                <a:latin typeface="+mj-lt"/>
              </a:rPr>
              <a:t>nada pode fazer de si mesmo</a:t>
            </a:r>
            <a:r>
              <a:rPr lang="pt-BR" sz="2400" dirty="0">
                <a:latin typeface="+mj-lt"/>
              </a:rPr>
              <a:t>, senão somente aquilo que vir fazer o Pai; porque tudo o que este fizer, o Filho também semelhantemente o faz</a:t>
            </a:r>
            <a:r>
              <a:rPr lang="pt-BR" sz="2400" dirty="0" smtClean="0">
                <a:latin typeface="+mj-lt"/>
              </a:rPr>
              <a:t>.</a:t>
            </a:r>
            <a:endParaRPr lang="pt-BR" sz="2400" dirty="0">
              <a:latin typeface="+mj-lt"/>
            </a:endParaRPr>
          </a:p>
        </p:txBody>
      </p:sp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7" name="Retângulo 1"/>
          <p:cNvSpPr/>
          <p:nvPr/>
        </p:nvSpPr>
        <p:spPr>
          <a:xfrm>
            <a:off x="908959" y="1697352"/>
            <a:ext cx="8286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Não verá as obras de Deus (19)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80014" y="3602593"/>
            <a:ext cx="4686300" cy="63094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nada compete fazer...</a:t>
            </a:r>
            <a:endParaRPr lang="pt-BR" sz="3500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2400300" y="4233535"/>
            <a:ext cx="2277836" cy="154677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1994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7" grpId="0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5143500"/>
            <a:ext cx="9144000" cy="171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extBox 14"/>
          <p:cNvSpPr txBox="1"/>
          <p:nvPr/>
        </p:nvSpPr>
        <p:spPr>
          <a:xfrm>
            <a:off x="424541" y="5307916"/>
            <a:ext cx="8556173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rgbClr val="C00000"/>
                </a:solidFill>
                <a:latin typeface="+mj-lt"/>
              </a:rPr>
              <a:t>19</a:t>
            </a:r>
            <a:r>
              <a:rPr lang="pt-BR" sz="2400" dirty="0" smtClean="0">
                <a:latin typeface="+mj-lt"/>
              </a:rPr>
              <a:t>  </a:t>
            </a:r>
            <a:r>
              <a:rPr lang="pt-BR" sz="2400" dirty="0">
                <a:latin typeface="+mj-lt"/>
              </a:rPr>
              <a:t>Então, lhes falou Jesus: </a:t>
            </a:r>
            <a:r>
              <a:rPr lang="pt-BR" sz="2400" b="1" u="sng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Em verdade, em verdade vos digo que</a:t>
            </a:r>
            <a:r>
              <a:rPr lang="pt-BR" sz="2400" dirty="0">
                <a:latin typeface="+mj-lt"/>
              </a:rPr>
              <a:t> o Filho nada pode fazer de si mesmo, </a:t>
            </a:r>
            <a:r>
              <a:rPr lang="pt-BR" sz="2400" b="1" u="sng" dirty="0">
                <a:solidFill>
                  <a:srgbClr val="C00000"/>
                </a:solidFill>
                <a:latin typeface="+mj-lt"/>
              </a:rPr>
              <a:t>senão somente aquilo que vir fazer o Pai</a:t>
            </a:r>
            <a:r>
              <a:rPr lang="pt-BR" sz="2400" dirty="0">
                <a:latin typeface="+mj-lt"/>
              </a:rPr>
              <a:t>; porque tudo o que este fizer, o Filho também semelhantemente o faz</a:t>
            </a:r>
            <a:r>
              <a:rPr lang="pt-BR" sz="2400" dirty="0" smtClean="0">
                <a:latin typeface="+mj-lt"/>
              </a:rPr>
              <a:t>.</a:t>
            </a:r>
            <a:endParaRPr lang="pt-BR" sz="2400" dirty="0">
              <a:latin typeface="+mj-lt"/>
            </a:endParaRPr>
          </a:p>
        </p:txBody>
      </p:sp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7" name="Retângulo 1"/>
          <p:cNvSpPr/>
          <p:nvPr/>
        </p:nvSpPr>
        <p:spPr>
          <a:xfrm>
            <a:off x="908959" y="1697352"/>
            <a:ext cx="8286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Não verá as obras de Deus (19)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80014" y="3643414"/>
            <a:ext cx="4686300" cy="63094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o Pai faz através dele...</a:t>
            </a:r>
            <a:endParaRPr lang="pt-BR" sz="35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678136" y="4274356"/>
            <a:ext cx="2351314" cy="155494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37977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5143500"/>
            <a:ext cx="9144000" cy="171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extBox 14"/>
          <p:cNvSpPr txBox="1"/>
          <p:nvPr/>
        </p:nvSpPr>
        <p:spPr>
          <a:xfrm>
            <a:off x="424541" y="5307916"/>
            <a:ext cx="8556173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rgbClr val="C00000"/>
                </a:solidFill>
                <a:latin typeface="+mj-lt"/>
              </a:rPr>
              <a:t>19</a:t>
            </a:r>
            <a:r>
              <a:rPr lang="pt-BR" sz="2400" dirty="0" smtClean="0">
                <a:latin typeface="+mj-lt"/>
              </a:rPr>
              <a:t>  </a:t>
            </a:r>
            <a:r>
              <a:rPr lang="pt-BR" sz="2400" dirty="0">
                <a:latin typeface="+mj-lt"/>
              </a:rPr>
              <a:t>Então, lhes falou Jesus: </a:t>
            </a:r>
            <a:r>
              <a:rPr lang="pt-BR" sz="2400" b="1" u="sng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Em verdade, em verdade vos digo que</a:t>
            </a:r>
            <a:r>
              <a:rPr lang="pt-BR" sz="2400" dirty="0">
                <a:latin typeface="+mj-lt"/>
              </a:rPr>
              <a:t> o Filho nada pode fazer de si mesmo, senão somente aquilo que vir fazer o Pai; </a:t>
            </a:r>
            <a:r>
              <a:rPr lang="pt-BR" sz="2400" b="1" u="sng" dirty="0">
                <a:solidFill>
                  <a:srgbClr val="C00000"/>
                </a:solidFill>
                <a:latin typeface="+mj-lt"/>
              </a:rPr>
              <a:t>porque tudo o que este fizer, o Filho também semelhantemente o faz</a:t>
            </a:r>
            <a:r>
              <a:rPr lang="pt-BR" sz="2400" dirty="0" smtClean="0">
                <a:latin typeface="+mj-lt"/>
              </a:rPr>
              <a:t>.</a:t>
            </a:r>
            <a:endParaRPr lang="pt-BR" sz="2400" dirty="0">
              <a:latin typeface="+mj-lt"/>
            </a:endParaRPr>
          </a:p>
        </p:txBody>
      </p:sp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7" name="Retângulo 1"/>
          <p:cNvSpPr/>
          <p:nvPr/>
        </p:nvSpPr>
        <p:spPr>
          <a:xfrm>
            <a:off x="908959" y="1697352"/>
            <a:ext cx="8286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Não verá as obras de Deus (19)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1743" y="3700563"/>
            <a:ext cx="7813222" cy="63094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pt-BR" sz="3500" dirty="0" smtClean="0"/>
              <a:t>as obras de Deus são conhecidas em Jesus</a:t>
            </a:r>
            <a:endParaRPr lang="pt-BR" sz="3500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4073979" y="4282520"/>
            <a:ext cx="604157" cy="188151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1010286"/>
            <a:ext cx="9151951" cy="411363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00" dirty="0" smtClean="0"/>
              <a:t>“O problema do cristianismo moderno              não está em negar a divindade de Jesus,           mas em acreditar que Ele está a serviço             dos homens”</a:t>
            </a:r>
            <a:endParaRPr lang="pt-BR" sz="3500" dirty="0"/>
          </a:p>
        </p:txBody>
      </p:sp>
    </p:spTree>
    <p:extLst>
      <p:ext uri="{BB962C8B-B14F-4D97-AF65-F5344CB8AC3E}">
        <p14:creationId xmlns:p14="http://schemas.microsoft.com/office/powerpoint/2010/main" val="409409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7" name="Retângulo 1"/>
          <p:cNvSpPr/>
          <p:nvPr/>
        </p:nvSpPr>
        <p:spPr>
          <a:xfrm>
            <a:off x="908959" y="1697352"/>
            <a:ext cx="8286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Não verá as obras de Deus (19)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5306786"/>
            <a:ext cx="9144000" cy="1551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TextBox 9"/>
          <p:cNvSpPr txBox="1"/>
          <p:nvPr/>
        </p:nvSpPr>
        <p:spPr>
          <a:xfrm>
            <a:off x="424541" y="5479364"/>
            <a:ext cx="8556173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+mj-lt"/>
              </a:rPr>
              <a:t>20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Porque o Pai ama ao Filho, e lhe mostra tudo o que faz, e maiores obras do que estas lhe mostrará, para que vos maravilheis</a:t>
            </a:r>
            <a:r>
              <a:rPr lang="pt-BR" sz="2500" dirty="0" smtClean="0">
                <a:latin typeface="+mj-lt"/>
              </a:rPr>
              <a:t>.</a:t>
            </a:r>
            <a:endParaRPr lang="pt-BR" sz="2500" dirty="0">
              <a:latin typeface="+mj-lt"/>
            </a:endParaRPr>
          </a:p>
        </p:txBody>
      </p:sp>
      <p:sp>
        <p:nvSpPr>
          <p:cNvPr id="11" name="Retângulo 1"/>
          <p:cNvSpPr/>
          <p:nvPr/>
        </p:nvSpPr>
        <p:spPr>
          <a:xfrm>
            <a:off x="906237" y="2192652"/>
            <a:ext cx="823776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Não verá a profundidade do amor de Deus (20)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9900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7" name="Retângulo 1"/>
          <p:cNvSpPr/>
          <p:nvPr/>
        </p:nvSpPr>
        <p:spPr>
          <a:xfrm>
            <a:off x="908959" y="1697352"/>
            <a:ext cx="8286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Não verá as obras de Deus (19)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5306786"/>
            <a:ext cx="9144000" cy="1551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TextBox 9"/>
          <p:cNvSpPr txBox="1"/>
          <p:nvPr/>
        </p:nvSpPr>
        <p:spPr>
          <a:xfrm>
            <a:off x="424541" y="5479364"/>
            <a:ext cx="8556173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+mj-lt"/>
              </a:rPr>
              <a:t>20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Porque o </a:t>
            </a:r>
            <a:r>
              <a:rPr lang="pt-BR" sz="2500" b="1" u="sng" dirty="0">
                <a:solidFill>
                  <a:srgbClr val="C00000"/>
                </a:solidFill>
                <a:latin typeface="+mj-lt"/>
              </a:rPr>
              <a:t>Pai ama ao Filho</a:t>
            </a:r>
            <a:r>
              <a:rPr lang="pt-BR" sz="2500" dirty="0">
                <a:latin typeface="+mj-lt"/>
              </a:rPr>
              <a:t>, e lhe mostra tudo o que faz, e maiores obras do que estas lhe mostrará, para que vos maravilheis</a:t>
            </a:r>
            <a:r>
              <a:rPr lang="pt-BR" sz="2500" dirty="0" smtClean="0">
                <a:latin typeface="+mj-lt"/>
              </a:rPr>
              <a:t>.</a:t>
            </a:r>
            <a:endParaRPr lang="pt-BR" sz="2500" dirty="0">
              <a:latin typeface="+mj-lt"/>
            </a:endParaRPr>
          </a:p>
        </p:txBody>
      </p:sp>
      <p:sp>
        <p:nvSpPr>
          <p:cNvPr id="11" name="Retângulo 1"/>
          <p:cNvSpPr/>
          <p:nvPr/>
        </p:nvSpPr>
        <p:spPr>
          <a:xfrm>
            <a:off x="906237" y="2192652"/>
            <a:ext cx="823776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Não verá a profundidade do amor de Deus (20)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6237" y="3165525"/>
            <a:ext cx="7813222" cy="116955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aceita o Filho – Cristo é a personificação do Amor de Deus</a:t>
            </a:r>
            <a:endParaRPr lang="pt-BR" sz="3500" dirty="0"/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3069771" y="4282520"/>
            <a:ext cx="1608366" cy="13263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3675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7" name="Retângulo 1"/>
          <p:cNvSpPr/>
          <p:nvPr/>
        </p:nvSpPr>
        <p:spPr>
          <a:xfrm>
            <a:off x="908959" y="1697352"/>
            <a:ext cx="8286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Não verá as obras de Deus (19)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5306786"/>
            <a:ext cx="9144000" cy="1551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TextBox 9"/>
          <p:cNvSpPr txBox="1"/>
          <p:nvPr/>
        </p:nvSpPr>
        <p:spPr>
          <a:xfrm>
            <a:off x="424541" y="5479364"/>
            <a:ext cx="8556173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+mj-lt"/>
              </a:rPr>
              <a:t>20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Porque o </a:t>
            </a:r>
            <a:r>
              <a:rPr lang="pt-BR" sz="2500" b="1" u="sng" dirty="0">
                <a:solidFill>
                  <a:srgbClr val="C00000"/>
                </a:solidFill>
                <a:latin typeface="+mj-lt"/>
              </a:rPr>
              <a:t>Pai ama ao Filho</a:t>
            </a:r>
            <a:r>
              <a:rPr lang="pt-BR" sz="2500" dirty="0">
                <a:latin typeface="+mj-lt"/>
              </a:rPr>
              <a:t>, e </a:t>
            </a:r>
            <a:r>
              <a:rPr lang="pt-BR" sz="2500" b="1" u="sng" dirty="0">
                <a:solidFill>
                  <a:srgbClr val="C00000"/>
                </a:solidFill>
                <a:latin typeface="+mj-lt"/>
              </a:rPr>
              <a:t>lhe mostra tudo o que faz</a:t>
            </a:r>
            <a:r>
              <a:rPr lang="pt-BR" sz="2500" dirty="0">
                <a:latin typeface="+mj-lt"/>
              </a:rPr>
              <a:t>, e maiores obras do que estas lhe mostrará, para que vos maravilheis</a:t>
            </a:r>
            <a:r>
              <a:rPr lang="pt-BR" sz="2500" dirty="0" smtClean="0">
                <a:latin typeface="+mj-lt"/>
              </a:rPr>
              <a:t>.</a:t>
            </a:r>
            <a:endParaRPr lang="pt-BR" sz="2500" dirty="0">
              <a:latin typeface="+mj-lt"/>
            </a:endParaRPr>
          </a:p>
        </p:txBody>
      </p:sp>
      <p:sp>
        <p:nvSpPr>
          <p:cNvPr id="11" name="Retângulo 1"/>
          <p:cNvSpPr/>
          <p:nvPr/>
        </p:nvSpPr>
        <p:spPr>
          <a:xfrm>
            <a:off x="906237" y="2192652"/>
            <a:ext cx="823776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Não verá a profundidade do amor de Deus (20)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6237" y="3165525"/>
            <a:ext cx="7813222" cy="63094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mostra nele a sua obra, através dele</a:t>
            </a:r>
            <a:endParaRPr lang="pt-BR" sz="35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425043" y="3731079"/>
            <a:ext cx="1820636" cy="1828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5834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7" name="Retângulo 1"/>
          <p:cNvSpPr/>
          <p:nvPr/>
        </p:nvSpPr>
        <p:spPr>
          <a:xfrm>
            <a:off x="908959" y="1697352"/>
            <a:ext cx="8286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Não verá as obras de Deus (19)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5306786"/>
            <a:ext cx="9144000" cy="1551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TextBox 9"/>
          <p:cNvSpPr txBox="1"/>
          <p:nvPr/>
        </p:nvSpPr>
        <p:spPr>
          <a:xfrm>
            <a:off x="424541" y="5479364"/>
            <a:ext cx="8556173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+mj-lt"/>
              </a:rPr>
              <a:t>20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Porque o Pai ama ao Filho, e lhe mostra tudo o que faz, e </a:t>
            </a:r>
            <a:r>
              <a:rPr lang="pt-BR" sz="2500" b="1" u="sng" dirty="0">
                <a:solidFill>
                  <a:srgbClr val="C00000"/>
                </a:solidFill>
                <a:latin typeface="+mj-lt"/>
              </a:rPr>
              <a:t>maiores obras do que estas lhe mostrará</a:t>
            </a:r>
            <a:r>
              <a:rPr lang="pt-BR" sz="2500" dirty="0">
                <a:latin typeface="+mj-lt"/>
              </a:rPr>
              <a:t>, para que vos </a:t>
            </a:r>
            <a:r>
              <a:rPr lang="pt-BR" sz="2500" b="1" u="sng" dirty="0">
                <a:solidFill>
                  <a:srgbClr val="C00000"/>
                </a:solidFill>
                <a:latin typeface="+mj-lt"/>
              </a:rPr>
              <a:t>maravilheis</a:t>
            </a:r>
            <a:r>
              <a:rPr lang="pt-BR" sz="2500" b="1" u="sng" dirty="0" smtClean="0">
                <a:solidFill>
                  <a:srgbClr val="C00000"/>
                </a:solidFill>
                <a:latin typeface="+mj-lt"/>
              </a:rPr>
              <a:t>.</a:t>
            </a:r>
            <a:endParaRPr lang="pt-BR" sz="2500" b="1" u="sng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1" name="Retângulo 1"/>
          <p:cNvSpPr/>
          <p:nvPr/>
        </p:nvSpPr>
        <p:spPr>
          <a:xfrm>
            <a:off x="906237" y="2192652"/>
            <a:ext cx="823776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Não verá a profundidade do amor de Deus (20)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6237" y="3165525"/>
            <a:ext cx="7813222" cy="63094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obras surpreendentes</a:t>
            </a:r>
            <a:endParaRPr lang="pt-BR" sz="3500" dirty="0"/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3034145" y="3731079"/>
            <a:ext cx="1390898" cy="218758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5085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7" name="Retângulo 1"/>
          <p:cNvSpPr/>
          <p:nvPr/>
        </p:nvSpPr>
        <p:spPr>
          <a:xfrm>
            <a:off x="908959" y="1697352"/>
            <a:ext cx="8286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Não verá as obras de Deus (19)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5306786"/>
            <a:ext cx="9144000" cy="1551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TextBox 9"/>
          <p:cNvSpPr txBox="1"/>
          <p:nvPr/>
        </p:nvSpPr>
        <p:spPr>
          <a:xfrm>
            <a:off x="424541" y="5479364"/>
            <a:ext cx="8556173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500" dirty="0" smtClean="0">
                <a:solidFill>
                  <a:srgbClr val="C00000"/>
                </a:solidFill>
                <a:latin typeface="+mj-lt"/>
              </a:rPr>
              <a:t>20</a:t>
            </a:r>
            <a:r>
              <a:rPr lang="pt-BR" sz="2500" dirty="0" smtClean="0">
                <a:latin typeface="+mj-lt"/>
              </a:rPr>
              <a:t>  </a:t>
            </a:r>
            <a:r>
              <a:rPr lang="pt-BR" sz="2500" dirty="0">
                <a:latin typeface="+mj-lt"/>
              </a:rPr>
              <a:t>Porque o Pai ama ao Filho, e lhe mostra tudo o que faz, e </a:t>
            </a:r>
            <a:r>
              <a:rPr lang="pt-BR" sz="2500" b="1" u="sng" dirty="0">
                <a:solidFill>
                  <a:srgbClr val="C00000"/>
                </a:solidFill>
                <a:latin typeface="+mj-lt"/>
              </a:rPr>
              <a:t>maiores obras do que estas lhe mostrará</a:t>
            </a:r>
            <a:r>
              <a:rPr lang="pt-BR" sz="2500" dirty="0">
                <a:latin typeface="+mj-lt"/>
              </a:rPr>
              <a:t>, para que vos </a:t>
            </a:r>
            <a:r>
              <a:rPr lang="pt-BR" sz="2500" b="1" u="sng" dirty="0">
                <a:solidFill>
                  <a:srgbClr val="C00000"/>
                </a:solidFill>
                <a:latin typeface="+mj-lt"/>
              </a:rPr>
              <a:t>maravilheis</a:t>
            </a:r>
            <a:r>
              <a:rPr lang="pt-BR" sz="2500" b="1" u="sng" dirty="0" smtClean="0">
                <a:solidFill>
                  <a:srgbClr val="C00000"/>
                </a:solidFill>
                <a:latin typeface="+mj-lt"/>
              </a:rPr>
              <a:t>.</a:t>
            </a:r>
            <a:endParaRPr lang="pt-BR" sz="2500" b="1" u="sng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1" name="Retângulo 1"/>
          <p:cNvSpPr/>
          <p:nvPr/>
        </p:nvSpPr>
        <p:spPr>
          <a:xfrm>
            <a:off x="906237" y="2192652"/>
            <a:ext cx="823776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Não verá a profundidade do amor de Deus (20)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6237" y="3165525"/>
            <a:ext cx="7813222" cy="63094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/>
              <a:t>obras surpreendentes</a:t>
            </a:r>
            <a:endParaRPr lang="pt-BR" sz="3500" dirty="0"/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3034145" y="3731079"/>
            <a:ext cx="1390898" cy="218758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1036870"/>
            <a:ext cx="9151951" cy="427804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00" dirty="0" smtClean="0"/>
              <a:t>“No cristianismo moderno as pessoas ficam maravilhadas com o que Jesus pode fazer por suas vidas terrenas, sem se maravilharem com aquilo que ele fez pelo futuro de suas almas”</a:t>
            </a:r>
            <a:endParaRPr lang="pt-BR" sz="3500" dirty="0"/>
          </a:p>
        </p:txBody>
      </p:sp>
    </p:spTree>
    <p:extLst>
      <p:ext uri="{BB962C8B-B14F-4D97-AF65-F5344CB8AC3E}">
        <p14:creationId xmlns:p14="http://schemas.microsoft.com/office/powerpoint/2010/main" val="18192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7" name="Retângulo 1"/>
          <p:cNvSpPr/>
          <p:nvPr/>
        </p:nvSpPr>
        <p:spPr>
          <a:xfrm>
            <a:off x="908959" y="1697352"/>
            <a:ext cx="8286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Não verá as obras de Deus (19)</a:t>
            </a:r>
          </a:p>
        </p:txBody>
      </p:sp>
      <p:sp>
        <p:nvSpPr>
          <p:cNvPr id="11" name="Retângulo 1"/>
          <p:cNvSpPr/>
          <p:nvPr/>
        </p:nvSpPr>
        <p:spPr>
          <a:xfrm>
            <a:off x="906237" y="2192652"/>
            <a:ext cx="823776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Não verá a profundidade do amor de Deus (20)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5249635"/>
            <a:ext cx="9144000" cy="1608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372837" y="5568540"/>
            <a:ext cx="8592911" cy="923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21</a:t>
            </a:r>
            <a:r>
              <a:rPr lang="pt-BR" sz="2700" dirty="0" smtClean="0">
                <a:latin typeface="+mj-lt"/>
              </a:rPr>
              <a:t>  </a:t>
            </a:r>
            <a:r>
              <a:rPr lang="pt-BR" sz="2700" dirty="0">
                <a:latin typeface="+mj-lt"/>
              </a:rPr>
              <a:t>Pois assim como o Pai ressuscita e vivifica os mortos, assim também </a:t>
            </a:r>
            <a:r>
              <a:rPr lang="pt-BR" sz="2700" b="1" u="sng" dirty="0">
                <a:solidFill>
                  <a:srgbClr val="FF0000"/>
                </a:solidFill>
                <a:latin typeface="+mj-lt"/>
              </a:rPr>
              <a:t>o Filho vivifica</a:t>
            </a:r>
            <a:r>
              <a:rPr lang="pt-BR" sz="2700" dirty="0">
                <a:latin typeface="+mj-lt"/>
              </a:rPr>
              <a:t> aqueles a quem quer</a:t>
            </a:r>
            <a:r>
              <a:rPr lang="pt-BR" sz="2700" dirty="0" smtClean="0">
                <a:latin typeface="+mj-lt"/>
              </a:rPr>
              <a:t>.</a:t>
            </a:r>
            <a:endParaRPr lang="pt-BR" sz="2700" dirty="0">
              <a:latin typeface="+mj-lt"/>
            </a:endParaRPr>
          </a:p>
        </p:txBody>
      </p:sp>
      <p:sp>
        <p:nvSpPr>
          <p:cNvPr id="14" name="Retângulo 1"/>
          <p:cNvSpPr/>
          <p:nvPr/>
        </p:nvSpPr>
        <p:spPr>
          <a:xfrm>
            <a:off x="911681" y="2679787"/>
            <a:ext cx="823776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Não terá vida (21)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0857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7" name="Retângulo 1"/>
          <p:cNvSpPr/>
          <p:nvPr/>
        </p:nvSpPr>
        <p:spPr>
          <a:xfrm>
            <a:off x="908959" y="1697352"/>
            <a:ext cx="8286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Não verá as obras de Deus (19)</a:t>
            </a:r>
          </a:p>
        </p:txBody>
      </p:sp>
      <p:sp>
        <p:nvSpPr>
          <p:cNvPr id="11" name="Retângulo 1"/>
          <p:cNvSpPr/>
          <p:nvPr/>
        </p:nvSpPr>
        <p:spPr>
          <a:xfrm>
            <a:off x="906237" y="2192652"/>
            <a:ext cx="823776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Não verá a profundidade do amor de Deus (20)</a:t>
            </a:r>
          </a:p>
        </p:txBody>
      </p:sp>
      <p:sp>
        <p:nvSpPr>
          <p:cNvPr id="14" name="Retângulo 1"/>
          <p:cNvSpPr/>
          <p:nvPr/>
        </p:nvSpPr>
        <p:spPr>
          <a:xfrm>
            <a:off x="911681" y="2679787"/>
            <a:ext cx="823776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Não terá vida (21)</a:t>
            </a:r>
          </a:p>
        </p:txBody>
      </p:sp>
      <p:sp>
        <p:nvSpPr>
          <p:cNvPr id="10" name="Retângulo 1"/>
          <p:cNvSpPr/>
          <p:nvPr/>
        </p:nvSpPr>
        <p:spPr>
          <a:xfrm>
            <a:off x="908960" y="3175089"/>
            <a:ext cx="823776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Não será livre do juízo (22)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5543549"/>
            <a:ext cx="9144000" cy="13144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TextBox 17"/>
          <p:cNvSpPr txBox="1"/>
          <p:nvPr/>
        </p:nvSpPr>
        <p:spPr>
          <a:xfrm>
            <a:off x="429987" y="5687224"/>
            <a:ext cx="8592911" cy="923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22</a:t>
            </a:r>
            <a:r>
              <a:rPr lang="pt-BR" sz="2700" dirty="0" smtClean="0">
                <a:latin typeface="+mj-lt"/>
              </a:rPr>
              <a:t>  </a:t>
            </a:r>
            <a:r>
              <a:rPr lang="pt-BR" sz="2700" dirty="0">
                <a:latin typeface="+mj-lt"/>
              </a:rPr>
              <a:t>E o Pai a ninguém julga, mas ao </a:t>
            </a:r>
            <a:r>
              <a:rPr lang="pt-BR" sz="2700" b="1" u="sng" dirty="0">
                <a:solidFill>
                  <a:srgbClr val="C00000"/>
                </a:solidFill>
                <a:latin typeface="+mj-lt"/>
              </a:rPr>
              <a:t>Filho confiou todo julgamento</a:t>
            </a:r>
            <a:r>
              <a:rPr lang="pt-BR" sz="2700" dirty="0" smtClean="0">
                <a:latin typeface="+mj-lt"/>
              </a:rPr>
              <a:t>,</a:t>
            </a:r>
            <a:endParaRPr lang="pt-BR" sz="2700" dirty="0"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491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 animBg="1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1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22" name="Retângulo 1"/>
          <p:cNvSpPr/>
          <p:nvPr/>
        </p:nvSpPr>
        <p:spPr>
          <a:xfrm>
            <a:off x="908959" y="1697352"/>
            <a:ext cx="8286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000" b="1" dirty="0" smtClean="0">
                <a:latin typeface="+mj-lt"/>
              </a:rPr>
              <a:t>Conclusão: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4874079"/>
            <a:ext cx="9144000" cy="1983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372837" y="5196625"/>
            <a:ext cx="8592911" cy="1338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21</a:t>
            </a:r>
            <a:r>
              <a:rPr lang="pt-BR" sz="2700" dirty="0">
                <a:latin typeface="+mj-lt"/>
              </a:rPr>
              <a:t>  a fim de que todos honrem o Filho do modo por que honram o Pai. Quem não honra o Filho não honra o Pai que o </a:t>
            </a:r>
            <a:r>
              <a:rPr lang="pt-BR" sz="2700" dirty="0" smtClean="0">
                <a:latin typeface="+mj-lt"/>
              </a:rPr>
              <a:t>enviou.</a:t>
            </a:r>
            <a:endParaRPr lang="pt-BR" sz="27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3262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  <p:bldP spid="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1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22" name="Retângulo 1"/>
          <p:cNvSpPr/>
          <p:nvPr/>
        </p:nvSpPr>
        <p:spPr>
          <a:xfrm>
            <a:off x="908959" y="1697352"/>
            <a:ext cx="8286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000" b="1" dirty="0" smtClean="0">
                <a:latin typeface="+mj-lt"/>
              </a:rPr>
              <a:t>Conclusão: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4874079"/>
            <a:ext cx="9144000" cy="1983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372837" y="5196625"/>
            <a:ext cx="8592911" cy="1338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21</a:t>
            </a:r>
            <a:r>
              <a:rPr lang="pt-BR" sz="2700" dirty="0">
                <a:latin typeface="+mj-lt"/>
              </a:rPr>
              <a:t>  a fim de que </a:t>
            </a:r>
            <a:r>
              <a:rPr lang="pt-BR" sz="2700" b="1" u="sng" dirty="0">
                <a:solidFill>
                  <a:srgbClr val="C00000"/>
                </a:solidFill>
                <a:latin typeface="+mj-lt"/>
              </a:rPr>
              <a:t>todos honrem o Filho</a:t>
            </a:r>
            <a:r>
              <a:rPr lang="pt-BR" sz="2700" dirty="0">
                <a:latin typeface="+mj-lt"/>
              </a:rPr>
              <a:t> do modo por que </a:t>
            </a:r>
            <a:r>
              <a:rPr lang="pt-BR" sz="2700" b="1" u="sng" dirty="0">
                <a:solidFill>
                  <a:srgbClr val="C00000"/>
                </a:solidFill>
                <a:latin typeface="+mj-lt"/>
              </a:rPr>
              <a:t>honram o Pai</a:t>
            </a:r>
            <a:r>
              <a:rPr lang="pt-BR" sz="2700" dirty="0">
                <a:latin typeface="+mj-lt"/>
              </a:rPr>
              <a:t>. Quem não honra o Filho não honra o Pai que o </a:t>
            </a:r>
            <a:r>
              <a:rPr lang="pt-BR" sz="2700" dirty="0" smtClean="0">
                <a:latin typeface="+mj-lt"/>
              </a:rPr>
              <a:t>enviou.</a:t>
            </a:r>
            <a:endParaRPr lang="pt-BR" sz="27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929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1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22" name="Retângulo 1"/>
          <p:cNvSpPr/>
          <p:nvPr/>
        </p:nvSpPr>
        <p:spPr>
          <a:xfrm>
            <a:off x="908959" y="1697352"/>
            <a:ext cx="8286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000" b="1" dirty="0" smtClean="0">
                <a:latin typeface="+mj-lt"/>
              </a:rPr>
              <a:t>Conclusão: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4874079"/>
            <a:ext cx="9144000" cy="1983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372837" y="5196625"/>
            <a:ext cx="8592911" cy="1338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21</a:t>
            </a:r>
            <a:r>
              <a:rPr lang="pt-BR" sz="2700" dirty="0">
                <a:latin typeface="+mj-lt"/>
              </a:rPr>
              <a:t>  a fim de que todos honrem o Filho do modo por que honram o Pai. Quem </a:t>
            </a:r>
            <a:r>
              <a:rPr lang="pt-BR" sz="2700" b="1" u="sng" dirty="0">
                <a:solidFill>
                  <a:srgbClr val="C00000"/>
                </a:solidFill>
                <a:latin typeface="+mj-lt"/>
              </a:rPr>
              <a:t>não honra o Filho</a:t>
            </a:r>
            <a:r>
              <a:rPr lang="pt-BR" sz="2700" dirty="0">
                <a:latin typeface="+mj-lt"/>
              </a:rPr>
              <a:t> </a:t>
            </a:r>
            <a:r>
              <a:rPr lang="pt-BR" sz="2700" b="1" u="sng" dirty="0">
                <a:solidFill>
                  <a:srgbClr val="C00000"/>
                </a:solidFill>
                <a:latin typeface="+mj-lt"/>
              </a:rPr>
              <a:t>não honra o Pai</a:t>
            </a:r>
            <a:r>
              <a:rPr lang="pt-BR" sz="2700" dirty="0">
                <a:latin typeface="+mj-lt"/>
              </a:rPr>
              <a:t> que o </a:t>
            </a:r>
            <a:r>
              <a:rPr lang="pt-BR" sz="2700" dirty="0" smtClean="0">
                <a:latin typeface="+mj-lt"/>
              </a:rPr>
              <a:t>enviou.</a:t>
            </a:r>
            <a:endParaRPr lang="pt-BR" sz="2700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Retângulo 1"/>
          <p:cNvSpPr/>
          <p:nvPr/>
        </p:nvSpPr>
        <p:spPr>
          <a:xfrm>
            <a:off x="424649" y="2187152"/>
            <a:ext cx="8719351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6500" b="1" dirty="0" smtClean="0">
                <a:solidFill>
                  <a:srgbClr val="C00000"/>
                </a:solidFill>
                <a:latin typeface="+mj-lt"/>
              </a:rPr>
              <a:t>Nossa fé não é neutra.</a:t>
            </a:r>
            <a:endParaRPr lang="pt-BR" sz="65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9597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7951" y="2014584"/>
            <a:ext cx="9097537" cy="4693593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</a:t>
            </a:r>
            <a:r>
              <a:rPr lang="pt-BR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Uma fé baseada no misticismo desconsidera       a pessoa de Cristo e       desonra   a Deus! 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4429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29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3503" y="781526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5.24-30</a:t>
            </a:r>
            <a:endParaRPr lang="pt-BR" sz="7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009682"/>
            <a:ext cx="9144000" cy="48483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438152" y="3061066"/>
            <a:ext cx="8588829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24</a:t>
            </a:r>
            <a:r>
              <a:rPr lang="pt-BR" sz="2700" dirty="0" smtClean="0">
                <a:latin typeface="+mj-lt"/>
              </a:rPr>
              <a:t> </a:t>
            </a:r>
            <a:r>
              <a:rPr lang="pt-BR" sz="2700" dirty="0">
                <a:latin typeface="+mj-lt"/>
              </a:rPr>
              <a:t>Em </a:t>
            </a:r>
            <a:r>
              <a:rPr lang="pt-BR" sz="2700" b="1" u="sng" dirty="0">
                <a:latin typeface="+mj-lt"/>
              </a:rPr>
              <a:t>verdade, em verdade</a:t>
            </a:r>
            <a:r>
              <a:rPr lang="pt-BR" sz="2700" dirty="0">
                <a:latin typeface="+mj-lt"/>
              </a:rPr>
              <a:t> vos digo: quem ouve a minha palavra e crê naquele que me enviou tem a vida eterna, não entra em juízo, mas passou da morte para a vida</a:t>
            </a:r>
            <a:r>
              <a:rPr lang="pt-BR" sz="2700" dirty="0" smtClean="0">
                <a:latin typeface="+mj-lt"/>
              </a:rPr>
              <a:t>.</a:t>
            </a:r>
          </a:p>
          <a:p>
            <a:endParaRPr lang="pt-BR" sz="2700" dirty="0" smtClean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1758" y="21895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2- Em relação a doutrina da vida eterna.</a:t>
            </a:r>
            <a:endParaRPr lang="pt-BR" sz="4000" b="1" dirty="0"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7951" y="5176157"/>
            <a:ext cx="9151951" cy="168184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ctangle 4"/>
          <p:cNvSpPr/>
          <p:nvPr/>
        </p:nvSpPr>
        <p:spPr>
          <a:xfrm>
            <a:off x="273503" y="5150127"/>
            <a:ext cx="8753478" cy="1771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pt-BR" sz="2400" dirty="0" smtClean="0">
                <a:solidFill>
                  <a:srgbClr val="C00000"/>
                </a:solidFill>
              </a:rPr>
              <a:t>17 </a:t>
            </a:r>
            <a:r>
              <a:rPr lang="pt-BR" sz="25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Então</a:t>
            </a:r>
            <a:r>
              <a:rPr lang="pt-BR" sz="25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lhes falou Jesus: </a:t>
            </a:r>
            <a:r>
              <a:rPr lang="pt-BR" sz="2500" b="1" u="sng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Em </a:t>
            </a:r>
            <a:r>
              <a:rPr lang="pt-BR" sz="2500" b="1" u="sng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verdade, em verdade</a:t>
            </a:r>
            <a:r>
              <a:rPr lang="pt-BR" sz="25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5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vos digo que </a:t>
            </a:r>
            <a:r>
              <a:rPr lang="pt-BR" sz="2500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pt-BR" sz="25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Filho nada pode fazer de si mesmo, senão somente aquilo que vir fazer o Pai; porque tudo o que este fizer, o Filho também semelhantemente o faz.</a:t>
            </a:r>
            <a:endParaRPr lang="pt-BR" sz="25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70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  <p:bldP spid="15" grpId="0"/>
      <p:bldP spid="2" grpId="0" animBg="1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29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3503" y="781526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5.24-30</a:t>
            </a:r>
            <a:endParaRPr lang="pt-BR" sz="7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009682"/>
            <a:ext cx="9144000" cy="48483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438152" y="3061066"/>
            <a:ext cx="8588829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25</a:t>
            </a:r>
            <a:r>
              <a:rPr lang="pt-BR" sz="2700" dirty="0" smtClean="0">
                <a:latin typeface="+mj-lt"/>
              </a:rPr>
              <a:t> </a:t>
            </a:r>
            <a:r>
              <a:rPr lang="pt-BR" sz="2700" b="1" u="sng" dirty="0">
                <a:latin typeface="+mj-lt"/>
              </a:rPr>
              <a:t>Em verdade, em verdade</a:t>
            </a:r>
            <a:r>
              <a:rPr lang="pt-BR" sz="2700" dirty="0">
                <a:latin typeface="+mj-lt"/>
              </a:rPr>
              <a:t> vos digo que vem a hora e já chegou, em que os mortos ouvirão a voz do Filho de Deus; e os que a ouvirem viverão</a:t>
            </a:r>
            <a:r>
              <a:rPr lang="pt-BR" sz="2700" dirty="0" smtClean="0">
                <a:latin typeface="+mj-lt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1758" y="21895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3- A ressurreição, a salvação e o juízo.</a:t>
            </a:r>
            <a:endParaRPr lang="pt-BR" sz="4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3370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29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3503" y="781526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5.24-30</a:t>
            </a:r>
            <a:endParaRPr lang="pt-BR" sz="7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009682"/>
            <a:ext cx="9144000" cy="48483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438152" y="3061066"/>
            <a:ext cx="8588829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Calibri Light" panose="020F0302020204030204"/>
              </a:rPr>
              <a:t>26</a:t>
            </a:r>
            <a:r>
              <a:rPr lang="pt-BR" sz="2700" dirty="0" smtClean="0">
                <a:latin typeface="+mj-lt"/>
              </a:rPr>
              <a:t>  </a:t>
            </a:r>
            <a:r>
              <a:rPr lang="pt-BR" sz="2700" b="1" u="sng" dirty="0">
                <a:latin typeface="+mj-lt"/>
              </a:rPr>
              <a:t>Porque </a:t>
            </a:r>
            <a:r>
              <a:rPr lang="pt-BR" sz="2700" dirty="0">
                <a:latin typeface="+mj-lt"/>
              </a:rPr>
              <a:t>assim como o Pai tem vida em si mesmo, também concedeu ao Filho ter vida em si mesmo.</a:t>
            </a:r>
          </a:p>
          <a:p>
            <a:endParaRPr lang="pt-BR" sz="2700" dirty="0" smtClean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1758" y="21895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3- A ressurreição, a salvação e o juízo.</a:t>
            </a:r>
            <a:endParaRPr lang="pt-BR" sz="4000" b="1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951" y="5176157"/>
            <a:ext cx="9151951" cy="168184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ctangle 1"/>
          <p:cNvSpPr/>
          <p:nvPr/>
        </p:nvSpPr>
        <p:spPr>
          <a:xfrm>
            <a:off x="200969" y="5201828"/>
            <a:ext cx="882601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500" dirty="0">
                <a:solidFill>
                  <a:srgbClr val="C00000"/>
                </a:solidFill>
              </a:rPr>
              <a:t>19</a:t>
            </a:r>
            <a:r>
              <a:rPr lang="pt-BR" sz="2500" dirty="0"/>
              <a:t> ...</a:t>
            </a:r>
            <a:r>
              <a:rPr lang="pt-BR" sz="2500" b="1" u="sng" dirty="0">
                <a:solidFill>
                  <a:srgbClr val="C00000"/>
                </a:solidFill>
              </a:rPr>
              <a:t>porque </a:t>
            </a:r>
            <a:r>
              <a:rPr lang="pt-BR" sz="2500" dirty="0"/>
              <a:t>tudo o que este fizer...</a:t>
            </a:r>
          </a:p>
          <a:p>
            <a:r>
              <a:rPr lang="pt-BR" sz="2500" dirty="0">
                <a:solidFill>
                  <a:srgbClr val="C00000"/>
                </a:solidFill>
              </a:rPr>
              <a:t>20</a:t>
            </a:r>
            <a:r>
              <a:rPr lang="pt-BR" sz="2500" dirty="0"/>
              <a:t>  </a:t>
            </a:r>
            <a:r>
              <a:rPr lang="pt-BR" sz="2500" b="1" u="sng" dirty="0">
                <a:solidFill>
                  <a:srgbClr val="C00000"/>
                </a:solidFill>
              </a:rPr>
              <a:t>Porque</a:t>
            </a:r>
            <a:r>
              <a:rPr lang="pt-BR" sz="2500" dirty="0"/>
              <a:t> o Pai ama ao Filho...</a:t>
            </a:r>
          </a:p>
          <a:p>
            <a:r>
              <a:rPr lang="pt-BR" sz="2500" dirty="0">
                <a:solidFill>
                  <a:srgbClr val="C00000"/>
                </a:solidFill>
              </a:rPr>
              <a:t>21</a:t>
            </a:r>
            <a:r>
              <a:rPr lang="pt-BR" sz="2500" dirty="0"/>
              <a:t> </a:t>
            </a:r>
            <a:r>
              <a:rPr lang="pt-BR" sz="2500" b="1" u="sng" dirty="0">
                <a:solidFill>
                  <a:srgbClr val="C00000"/>
                </a:solidFill>
              </a:rPr>
              <a:t>Pois</a:t>
            </a:r>
            <a:r>
              <a:rPr lang="pt-BR" sz="2500" dirty="0"/>
              <a:t> assim como o Pai ressuscita e vivifica os mortos...</a:t>
            </a:r>
          </a:p>
          <a:p>
            <a:r>
              <a:rPr lang="pt-BR" sz="2500" dirty="0">
                <a:solidFill>
                  <a:srgbClr val="C00000"/>
                </a:solidFill>
              </a:rPr>
              <a:t>22</a:t>
            </a:r>
            <a:r>
              <a:rPr lang="pt-BR" sz="2500" dirty="0"/>
              <a:t> </a:t>
            </a:r>
            <a:r>
              <a:rPr lang="pt-BR" sz="2500" b="1" u="sng" dirty="0">
                <a:solidFill>
                  <a:srgbClr val="C00000"/>
                </a:solidFill>
              </a:rPr>
              <a:t>E</a:t>
            </a:r>
            <a:r>
              <a:rPr lang="pt-BR" sz="2500" dirty="0"/>
              <a:t> o Pai a ninguém julga, mas ao Filho confiou todo julgamento,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51251" y="4177279"/>
            <a:ext cx="5600700" cy="63094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pt-BR" sz="3500" dirty="0" smtClean="0">
                <a:latin typeface="SPIonic" panose="00000400000000000000" pitchFamily="2" charset="0"/>
              </a:rPr>
              <a:t>gar – </a:t>
            </a:r>
            <a:r>
              <a:rPr lang="pt-BR" sz="3500" i="1" dirty="0" smtClean="0"/>
              <a:t>gar (explicação)</a:t>
            </a:r>
            <a:endParaRPr lang="pt-BR" sz="3500" dirty="0"/>
          </a:p>
        </p:txBody>
      </p:sp>
    </p:spTree>
    <p:extLst>
      <p:ext uri="{BB962C8B-B14F-4D97-AF65-F5344CB8AC3E}">
        <p14:creationId xmlns:p14="http://schemas.microsoft.com/office/powerpoint/2010/main" val="263327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 animBg="1"/>
      <p:bldP spid="2" grpId="0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29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3503" y="781526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5.24-30</a:t>
            </a:r>
            <a:endParaRPr lang="pt-BR" sz="7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009682"/>
            <a:ext cx="9144000" cy="48483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438152" y="3061066"/>
            <a:ext cx="8588829" cy="21698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Calibri Light" panose="020F0302020204030204"/>
              </a:rPr>
              <a:t>27</a:t>
            </a:r>
            <a:r>
              <a:rPr lang="pt-BR" sz="2700" dirty="0" smtClean="0">
                <a:latin typeface="+mj-lt"/>
              </a:rPr>
              <a:t>  </a:t>
            </a:r>
            <a:r>
              <a:rPr lang="pt-BR" sz="2700" dirty="0">
                <a:latin typeface="+mj-lt"/>
              </a:rPr>
              <a:t>E lhe deu autoridade para julgar, porque é o Filho do Homem.</a:t>
            </a:r>
          </a:p>
          <a:p>
            <a:r>
              <a:rPr lang="pt-BR" sz="2700" dirty="0" smtClean="0">
                <a:solidFill>
                  <a:srgbClr val="C00000"/>
                </a:solidFill>
                <a:latin typeface="Calibri Light" panose="020F0302020204030204"/>
              </a:rPr>
              <a:t>28</a:t>
            </a:r>
            <a:r>
              <a:rPr lang="pt-BR" sz="2700" dirty="0" smtClean="0">
                <a:latin typeface="+mj-lt"/>
              </a:rPr>
              <a:t>  </a:t>
            </a:r>
            <a:r>
              <a:rPr lang="pt-BR" sz="2700" dirty="0">
                <a:latin typeface="+mj-lt"/>
              </a:rPr>
              <a:t>Não vos maravilheis disto, porque vem a hora em que todos os que se acham nos túmulos ouvirão a sua voz e sairão</a:t>
            </a:r>
            <a:r>
              <a:rPr lang="pt-BR" sz="2700" dirty="0" smtClean="0">
                <a:latin typeface="+mj-lt"/>
              </a:rPr>
              <a:t>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1758" y="21895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3- A ressurreição, a salvação e o juízo.</a:t>
            </a:r>
            <a:endParaRPr lang="pt-BR" sz="4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5519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592" y="73480"/>
            <a:ext cx="783771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                       Mensagem 29                                 </a:t>
            </a:r>
            <a:r>
              <a:rPr lang="pt-BR" sz="100" u="sng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  <a:endParaRPr lang="pt-BR" sz="100" u="sng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3503" y="781526"/>
            <a:ext cx="8205108" cy="1228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75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5.24-30</a:t>
            </a:r>
            <a:endParaRPr lang="pt-BR" sz="7500" b="1" dirty="0">
              <a:solidFill>
                <a:srgbClr val="C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009682"/>
            <a:ext cx="9144000" cy="48483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438152" y="3061066"/>
            <a:ext cx="8588829" cy="25853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Calibri Light" panose="020F0302020204030204"/>
              </a:rPr>
              <a:t>29</a:t>
            </a:r>
            <a:r>
              <a:rPr lang="pt-BR" sz="2700" dirty="0" smtClean="0">
                <a:latin typeface="+mj-lt"/>
              </a:rPr>
              <a:t>  </a:t>
            </a:r>
            <a:r>
              <a:rPr lang="pt-BR" sz="2700" dirty="0">
                <a:latin typeface="+mj-lt"/>
              </a:rPr>
              <a:t>os que tiverem feito o bem, para a ressurreição da vida; e os que tiverem praticado o mal, para a ressurreição do juízo.</a:t>
            </a:r>
          </a:p>
          <a:p>
            <a:r>
              <a:rPr lang="pt-BR" sz="2700" dirty="0" smtClean="0">
                <a:solidFill>
                  <a:srgbClr val="C00000"/>
                </a:solidFill>
                <a:latin typeface="Calibri Light" panose="020F0302020204030204"/>
              </a:rPr>
              <a:t>30 </a:t>
            </a:r>
            <a:r>
              <a:rPr lang="pt-BR" sz="2700" dirty="0" smtClean="0">
                <a:latin typeface="+mj-lt"/>
              </a:rPr>
              <a:t> </a:t>
            </a:r>
            <a:r>
              <a:rPr lang="pt-BR" sz="2700" dirty="0">
                <a:latin typeface="+mj-lt"/>
              </a:rPr>
              <a:t>Eu nada posso fazer de mim mesmo; na forma por que ouço, julgo. O meu juízo é justo, porque não procuro a minha própria vontade, e sim a daquele que me enviou.</a:t>
            </a:r>
          </a:p>
          <a:p>
            <a:endParaRPr lang="pt-BR" sz="2700" dirty="0" smtClean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1758" y="2189526"/>
            <a:ext cx="8316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</a:rPr>
              <a:t>3- A ressurreição, a salvação e o juízo.</a:t>
            </a:r>
            <a:endParaRPr lang="pt-BR" sz="4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4139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143500"/>
            <a:ext cx="9144000" cy="171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1"/>
          <p:cNvSpPr/>
          <p:nvPr/>
        </p:nvSpPr>
        <p:spPr>
          <a:xfrm>
            <a:off x="370116" y="1574102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A doutrina da vida eterna.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2" y="5379726"/>
            <a:ext cx="8588829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24</a:t>
            </a:r>
            <a:r>
              <a:rPr lang="pt-BR" sz="2700" dirty="0" smtClean="0">
                <a:latin typeface="+mj-lt"/>
              </a:rPr>
              <a:t> </a:t>
            </a:r>
            <a:r>
              <a:rPr lang="pt-BR" sz="2700" dirty="0">
                <a:latin typeface="+mj-lt"/>
              </a:rPr>
              <a:t>Em </a:t>
            </a:r>
            <a:r>
              <a:rPr lang="pt-BR" sz="2700" b="1" u="sng" dirty="0">
                <a:latin typeface="+mj-lt"/>
              </a:rPr>
              <a:t>verdade, em verdade</a:t>
            </a:r>
            <a:r>
              <a:rPr lang="pt-BR" sz="2700" dirty="0">
                <a:latin typeface="+mj-lt"/>
              </a:rPr>
              <a:t> vos digo: quem ouve a minha palavra e crê naquele que me enviou tem a vida eterna, não entra em juízo, mas passou da morte para a vida</a:t>
            </a:r>
            <a:r>
              <a:rPr lang="pt-BR" sz="2700" dirty="0" smtClean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6891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/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143500"/>
            <a:ext cx="9144000" cy="171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1"/>
          <p:cNvSpPr/>
          <p:nvPr/>
        </p:nvSpPr>
        <p:spPr>
          <a:xfrm>
            <a:off x="370116" y="1574102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A doutrina da vida eterna.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2" y="5379726"/>
            <a:ext cx="8588829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24</a:t>
            </a:r>
            <a:r>
              <a:rPr lang="pt-BR" sz="2700" dirty="0" smtClean="0">
                <a:latin typeface="+mj-lt"/>
              </a:rPr>
              <a:t> </a:t>
            </a:r>
            <a:r>
              <a:rPr lang="pt-BR" sz="2700" dirty="0">
                <a:latin typeface="+mj-lt"/>
              </a:rPr>
              <a:t>Em verdade, em verdade vos digo: </a:t>
            </a:r>
            <a:r>
              <a:rPr lang="pt-BR" sz="2700" b="1" u="sng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quem</a:t>
            </a:r>
            <a:r>
              <a:rPr lang="pt-BR" sz="2700" dirty="0">
                <a:latin typeface="+mj-lt"/>
              </a:rPr>
              <a:t> ouve a minha palavra e crê naquele que me enviou tem a vida eterna, não entra em juízo, </a:t>
            </a:r>
            <a:r>
              <a:rPr lang="pt-BR" sz="2700" b="1" u="sng" dirty="0">
                <a:solidFill>
                  <a:srgbClr val="C00000"/>
                </a:solidFill>
                <a:latin typeface="+mj-lt"/>
              </a:rPr>
              <a:t>mas passou da morte para a vida</a:t>
            </a:r>
            <a:r>
              <a:rPr lang="pt-BR" sz="2700" dirty="0" smtClean="0">
                <a:latin typeface="+mj-lt"/>
              </a:rPr>
              <a:t>.</a:t>
            </a:r>
          </a:p>
        </p:txBody>
      </p:sp>
      <p:sp>
        <p:nvSpPr>
          <p:cNvPr id="11" name="Retângulo 1"/>
          <p:cNvSpPr/>
          <p:nvPr/>
        </p:nvSpPr>
        <p:spPr>
          <a:xfrm>
            <a:off x="908959" y="2146386"/>
            <a:ext cx="82867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O caminho natural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O caminho do milagre (graça)</a:t>
            </a:r>
          </a:p>
        </p:txBody>
      </p:sp>
    </p:spTree>
    <p:extLst>
      <p:ext uri="{BB962C8B-B14F-4D97-AF65-F5344CB8AC3E}">
        <p14:creationId xmlns:p14="http://schemas.microsoft.com/office/powerpoint/2010/main" val="2676362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143500"/>
            <a:ext cx="9144000" cy="171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1"/>
          <p:cNvSpPr/>
          <p:nvPr/>
        </p:nvSpPr>
        <p:spPr>
          <a:xfrm>
            <a:off x="370116" y="1574102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A doutrina da vida eterna.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2" y="5379726"/>
            <a:ext cx="8588829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24</a:t>
            </a:r>
            <a:r>
              <a:rPr lang="pt-BR" sz="2700" dirty="0" smtClean="0">
                <a:latin typeface="+mj-lt"/>
              </a:rPr>
              <a:t> </a:t>
            </a:r>
            <a:r>
              <a:rPr lang="pt-BR" sz="2700" dirty="0">
                <a:latin typeface="+mj-lt"/>
              </a:rPr>
              <a:t>Em verdade, em verdade vos digo: quem </a:t>
            </a:r>
            <a:r>
              <a:rPr lang="pt-BR" sz="2700" b="1" u="sng" dirty="0">
                <a:solidFill>
                  <a:srgbClr val="C00000"/>
                </a:solidFill>
                <a:latin typeface="+mj-lt"/>
              </a:rPr>
              <a:t>ouve a minha palavra</a:t>
            </a:r>
            <a:r>
              <a:rPr lang="pt-BR" sz="2700" dirty="0">
                <a:latin typeface="+mj-lt"/>
              </a:rPr>
              <a:t> e crê naquele que me enviou tem a vida eterna, não entra em juízo, mas passou da morte para a vida</a:t>
            </a:r>
            <a:r>
              <a:rPr lang="pt-BR" sz="2700" dirty="0" smtClean="0">
                <a:latin typeface="+mj-lt"/>
              </a:rPr>
              <a:t>.</a:t>
            </a:r>
          </a:p>
        </p:txBody>
      </p:sp>
      <p:sp>
        <p:nvSpPr>
          <p:cNvPr id="11" name="Retângulo 1"/>
          <p:cNvSpPr/>
          <p:nvPr/>
        </p:nvSpPr>
        <p:spPr>
          <a:xfrm>
            <a:off x="908959" y="2146386"/>
            <a:ext cx="8286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O caminho natural</a:t>
            </a:r>
          </a:p>
        </p:txBody>
      </p:sp>
      <p:sp>
        <p:nvSpPr>
          <p:cNvPr id="12" name="Retângulo 1"/>
          <p:cNvSpPr/>
          <p:nvPr/>
        </p:nvSpPr>
        <p:spPr>
          <a:xfrm>
            <a:off x="1341455" y="2555712"/>
            <a:ext cx="736983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Tx/>
              <a:buChar char="-"/>
            </a:pP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não ouve Jesus</a:t>
            </a:r>
            <a:endParaRPr lang="pt-BR" sz="2600" b="1" i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9592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143500"/>
            <a:ext cx="9144000" cy="171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1"/>
          <p:cNvSpPr/>
          <p:nvPr/>
        </p:nvSpPr>
        <p:spPr>
          <a:xfrm>
            <a:off x="370116" y="1574102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A doutrina da vida eterna.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2" y="5379726"/>
            <a:ext cx="8588829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24</a:t>
            </a:r>
            <a:r>
              <a:rPr lang="pt-BR" sz="2700" dirty="0" smtClean="0">
                <a:latin typeface="+mj-lt"/>
              </a:rPr>
              <a:t> </a:t>
            </a:r>
            <a:r>
              <a:rPr lang="pt-BR" sz="2700" dirty="0">
                <a:latin typeface="+mj-lt"/>
              </a:rPr>
              <a:t>Em verdade, em verdade vos digo: quem ouve a minha palavra e </a:t>
            </a:r>
            <a:r>
              <a:rPr lang="pt-BR" sz="2700" b="1" u="sng" dirty="0">
                <a:solidFill>
                  <a:srgbClr val="C00000"/>
                </a:solidFill>
                <a:latin typeface="+mj-lt"/>
              </a:rPr>
              <a:t>crê naquele que me enviou</a:t>
            </a:r>
            <a:r>
              <a:rPr lang="pt-BR" sz="2700" dirty="0">
                <a:latin typeface="+mj-lt"/>
              </a:rPr>
              <a:t> tem a vida eterna, não entra em juízo, mas passou da morte para a vida</a:t>
            </a:r>
            <a:r>
              <a:rPr lang="pt-BR" sz="2700" dirty="0" smtClean="0">
                <a:latin typeface="+mj-lt"/>
              </a:rPr>
              <a:t>.</a:t>
            </a:r>
          </a:p>
        </p:txBody>
      </p:sp>
      <p:sp>
        <p:nvSpPr>
          <p:cNvPr id="11" name="Retângulo 1"/>
          <p:cNvSpPr/>
          <p:nvPr/>
        </p:nvSpPr>
        <p:spPr>
          <a:xfrm>
            <a:off x="908959" y="2146386"/>
            <a:ext cx="8286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O caminho natural</a:t>
            </a:r>
          </a:p>
        </p:txBody>
      </p:sp>
      <p:sp>
        <p:nvSpPr>
          <p:cNvPr id="12" name="Retângulo 1"/>
          <p:cNvSpPr/>
          <p:nvPr/>
        </p:nvSpPr>
        <p:spPr>
          <a:xfrm>
            <a:off x="1341455" y="2555712"/>
            <a:ext cx="736983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Tx/>
              <a:buChar char="-"/>
            </a:pP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não ouve Jesus</a:t>
            </a:r>
            <a:endParaRPr lang="pt-BR" sz="2600" b="1" i="1" dirty="0">
              <a:solidFill>
                <a:srgbClr val="C00000"/>
              </a:solidFill>
              <a:latin typeface="+mj-lt"/>
            </a:endParaRPr>
          </a:p>
          <a:p>
            <a:pPr marL="457200" lvl="0" indent="-457200">
              <a:buFontTx/>
              <a:buChar char="-"/>
            </a:pP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não crê</a:t>
            </a:r>
          </a:p>
        </p:txBody>
      </p:sp>
    </p:spTree>
    <p:extLst>
      <p:ext uri="{BB962C8B-B14F-4D97-AF65-F5344CB8AC3E}">
        <p14:creationId xmlns:p14="http://schemas.microsoft.com/office/powerpoint/2010/main" val="24317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143500"/>
            <a:ext cx="9144000" cy="171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1"/>
          <p:cNvSpPr/>
          <p:nvPr/>
        </p:nvSpPr>
        <p:spPr>
          <a:xfrm>
            <a:off x="370116" y="1574102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A doutrina da vida eterna.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2" y="5379726"/>
            <a:ext cx="8588829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24</a:t>
            </a:r>
            <a:r>
              <a:rPr lang="pt-BR" sz="2700" dirty="0" smtClean="0">
                <a:latin typeface="+mj-lt"/>
              </a:rPr>
              <a:t> </a:t>
            </a:r>
            <a:r>
              <a:rPr lang="pt-BR" sz="2700" dirty="0">
                <a:latin typeface="+mj-lt"/>
              </a:rPr>
              <a:t>Em verdade, em verdade vos digo: quem ouve a minha palavra e crê naquele que me enviou </a:t>
            </a:r>
            <a:r>
              <a:rPr lang="pt-BR" sz="2700" b="1" u="sng" dirty="0">
                <a:solidFill>
                  <a:srgbClr val="C00000"/>
                </a:solidFill>
                <a:latin typeface="+mj-lt"/>
              </a:rPr>
              <a:t>tem a vida eterna</a:t>
            </a:r>
            <a:r>
              <a:rPr lang="pt-BR" sz="2700" dirty="0">
                <a:latin typeface="+mj-lt"/>
              </a:rPr>
              <a:t>, não entra em juízo, mas passou da morte para a vida</a:t>
            </a:r>
            <a:r>
              <a:rPr lang="pt-BR" sz="2700" dirty="0" smtClean="0">
                <a:latin typeface="+mj-lt"/>
              </a:rPr>
              <a:t>.</a:t>
            </a:r>
          </a:p>
        </p:txBody>
      </p:sp>
      <p:sp>
        <p:nvSpPr>
          <p:cNvPr id="11" name="Retângulo 1"/>
          <p:cNvSpPr/>
          <p:nvPr/>
        </p:nvSpPr>
        <p:spPr>
          <a:xfrm>
            <a:off x="908959" y="2146386"/>
            <a:ext cx="8286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O caminho natural</a:t>
            </a:r>
          </a:p>
        </p:txBody>
      </p:sp>
      <p:sp>
        <p:nvSpPr>
          <p:cNvPr id="12" name="Retângulo 1"/>
          <p:cNvSpPr/>
          <p:nvPr/>
        </p:nvSpPr>
        <p:spPr>
          <a:xfrm>
            <a:off x="1341455" y="2555712"/>
            <a:ext cx="736983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Tx/>
              <a:buChar char="-"/>
            </a:pP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não ouve Jesus</a:t>
            </a:r>
            <a:endParaRPr lang="pt-BR" sz="2600" b="1" i="1" dirty="0">
              <a:solidFill>
                <a:srgbClr val="C00000"/>
              </a:solidFill>
              <a:latin typeface="+mj-lt"/>
            </a:endParaRPr>
          </a:p>
          <a:p>
            <a:pPr marL="457200" lvl="0" indent="-457200">
              <a:buFontTx/>
              <a:buChar char="-"/>
            </a:pP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não crê</a:t>
            </a:r>
          </a:p>
          <a:p>
            <a:pPr marL="457200" lvl="0" indent="-457200">
              <a:buFontTx/>
              <a:buChar char="-"/>
            </a:pP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não tem vida eterna</a:t>
            </a:r>
          </a:p>
        </p:txBody>
      </p:sp>
    </p:spTree>
    <p:extLst>
      <p:ext uri="{BB962C8B-B14F-4D97-AF65-F5344CB8AC3E}">
        <p14:creationId xmlns:p14="http://schemas.microsoft.com/office/powerpoint/2010/main" val="4234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143500"/>
            <a:ext cx="9144000" cy="171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1"/>
          <p:cNvSpPr/>
          <p:nvPr/>
        </p:nvSpPr>
        <p:spPr>
          <a:xfrm>
            <a:off x="370116" y="1574102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A doutrina da vida eterna.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2" y="5379726"/>
            <a:ext cx="8588829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24</a:t>
            </a:r>
            <a:r>
              <a:rPr lang="pt-BR" sz="2700" dirty="0" smtClean="0">
                <a:latin typeface="+mj-lt"/>
              </a:rPr>
              <a:t> </a:t>
            </a:r>
            <a:r>
              <a:rPr lang="pt-BR" sz="2700" dirty="0">
                <a:latin typeface="+mj-lt"/>
              </a:rPr>
              <a:t>Em verdade, em verdade vos digo: quem ouve a minha palavra e crê naquele que me enviou tem a vida eterna, </a:t>
            </a:r>
            <a:r>
              <a:rPr lang="pt-BR" sz="2700" b="1" u="sng" dirty="0">
                <a:solidFill>
                  <a:srgbClr val="C00000"/>
                </a:solidFill>
                <a:latin typeface="+mj-lt"/>
              </a:rPr>
              <a:t>não entra em juízo</a:t>
            </a:r>
            <a:r>
              <a:rPr lang="pt-BR" sz="2700" dirty="0">
                <a:latin typeface="+mj-lt"/>
              </a:rPr>
              <a:t>, mas passou da morte para a vida</a:t>
            </a:r>
            <a:r>
              <a:rPr lang="pt-BR" sz="2700" dirty="0" smtClean="0">
                <a:latin typeface="+mj-lt"/>
              </a:rPr>
              <a:t>.</a:t>
            </a:r>
          </a:p>
        </p:txBody>
      </p:sp>
      <p:sp>
        <p:nvSpPr>
          <p:cNvPr id="11" name="Retângulo 1"/>
          <p:cNvSpPr/>
          <p:nvPr/>
        </p:nvSpPr>
        <p:spPr>
          <a:xfrm>
            <a:off x="908959" y="2146386"/>
            <a:ext cx="8286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O caminho natural</a:t>
            </a:r>
          </a:p>
        </p:txBody>
      </p:sp>
      <p:sp>
        <p:nvSpPr>
          <p:cNvPr id="12" name="Retângulo 1"/>
          <p:cNvSpPr/>
          <p:nvPr/>
        </p:nvSpPr>
        <p:spPr>
          <a:xfrm>
            <a:off x="1341455" y="2555712"/>
            <a:ext cx="736983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Tx/>
              <a:buChar char="-"/>
            </a:pP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não ouve Jesus</a:t>
            </a:r>
            <a:endParaRPr lang="pt-BR" sz="2600" b="1" i="1" dirty="0">
              <a:solidFill>
                <a:srgbClr val="C00000"/>
              </a:solidFill>
              <a:latin typeface="+mj-lt"/>
            </a:endParaRPr>
          </a:p>
          <a:p>
            <a:pPr marL="457200" lvl="0" indent="-457200">
              <a:buFontTx/>
              <a:buChar char="-"/>
            </a:pP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não crê</a:t>
            </a:r>
          </a:p>
          <a:p>
            <a:pPr marL="457200" lvl="0" indent="-457200">
              <a:buFontTx/>
              <a:buChar char="-"/>
            </a:pPr>
            <a:r>
              <a:rPr lang="pt-BR" sz="2600" b="1" i="1" dirty="0">
                <a:solidFill>
                  <a:srgbClr val="C00000"/>
                </a:solidFill>
                <a:latin typeface="Calibri Light" panose="020F0302020204030204"/>
              </a:rPr>
              <a:t>não tem vida eterna</a:t>
            </a:r>
          </a:p>
          <a:p>
            <a:pPr marL="457200" lvl="0" indent="-457200">
              <a:buFontTx/>
              <a:buChar char="-"/>
            </a:pP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entrará em juízo</a:t>
            </a:r>
          </a:p>
        </p:txBody>
      </p:sp>
    </p:spTree>
    <p:extLst>
      <p:ext uri="{BB962C8B-B14F-4D97-AF65-F5344CB8AC3E}">
        <p14:creationId xmlns:p14="http://schemas.microsoft.com/office/powerpoint/2010/main" val="2028380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143500"/>
            <a:ext cx="9144000" cy="171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1"/>
          <p:cNvSpPr/>
          <p:nvPr/>
        </p:nvSpPr>
        <p:spPr>
          <a:xfrm>
            <a:off x="370116" y="1574102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A doutrina da vida eterna.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2" y="5379726"/>
            <a:ext cx="8588829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24</a:t>
            </a:r>
            <a:r>
              <a:rPr lang="pt-BR" sz="2700" dirty="0" smtClean="0">
                <a:latin typeface="+mj-lt"/>
              </a:rPr>
              <a:t> </a:t>
            </a:r>
            <a:r>
              <a:rPr lang="pt-BR" sz="2700" dirty="0">
                <a:latin typeface="+mj-lt"/>
              </a:rPr>
              <a:t>Em verdade, em verdade vos digo: quem ouve a minha palavra e crê naquele que me enviou tem a vida eterna, não entra em juízo, </a:t>
            </a:r>
            <a:r>
              <a:rPr lang="pt-BR" sz="2700" b="1" u="sng" dirty="0">
                <a:solidFill>
                  <a:srgbClr val="C00000"/>
                </a:solidFill>
                <a:latin typeface="+mj-lt"/>
              </a:rPr>
              <a:t>mas passou da morte para a vida</a:t>
            </a:r>
            <a:r>
              <a:rPr lang="pt-BR" sz="2700" dirty="0" smtClean="0">
                <a:latin typeface="+mj-lt"/>
              </a:rPr>
              <a:t>.</a:t>
            </a:r>
          </a:p>
        </p:txBody>
      </p:sp>
      <p:sp>
        <p:nvSpPr>
          <p:cNvPr id="11" name="Retângulo 1"/>
          <p:cNvSpPr/>
          <p:nvPr/>
        </p:nvSpPr>
        <p:spPr>
          <a:xfrm>
            <a:off x="908959" y="2146386"/>
            <a:ext cx="8286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 smtClean="0">
                <a:latin typeface="+mj-lt"/>
              </a:rPr>
              <a:t>O caminho natural</a:t>
            </a:r>
          </a:p>
        </p:txBody>
      </p:sp>
      <p:sp>
        <p:nvSpPr>
          <p:cNvPr id="12" name="Retângulo 1"/>
          <p:cNvSpPr/>
          <p:nvPr/>
        </p:nvSpPr>
        <p:spPr>
          <a:xfrm>
            <a:off x="1341455" y="2555712"/>
            <a:ext cx="736983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Tx/>
              <a:buChar char="-"/>
            </a:pP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não ouve Jesus</a:t>
            </a:r>
            <a:endParaRPr lang="pt-BR" sz="2600" b="1" i="1" dirty="0">
              <a:solidFill>
                <a:srgbClr val="C00000"/>
              </a:solidFill>
              <a:latin typeface="+mj-lt"/>
            </a:endParaRPr>
          </a:p>
          <a:p>
            <a:pPr marL="457200" lvl="0" indent="-457200">
              <a:buFontTx/>
              <a:buChar char="-"/>
            </a:pP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não crê</a:t>
            </a:r>
          </a:p>
          <a:p>
            <a:pPr marL="457200" lvl="0" indent="-457200">
              <a:buFontTx/>
              <a:buChar char="-"/>
            </a:pPr>
            <a:r>
              <a:rPr lang="pt-BR" sz="2600" b="1" i="1" dirty="0">
                <a:solidFill>
                  <a:srgbClr val="C00000"/>
                </a:solidFill>
                <a:latin typeface="Calibri Light" panose="020F0302020204030204"/>
              </a:rPr>
              <a:t>não tem vida eterna</a:t>
            </a:r>
          </a:p>
          <a:p>
            <a:pPr marL="457200" lvl="0" indent="-457200">
              <a:buFontTx/>
              <a:buChar char="-"/>
            </a:pP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entrará em juízo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5882" y="2200815"/>
            <a:ext cx="8801099" cy="224676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endParaRPr lang="pt-BR" sz="3500" i="1" dirty="0" smtClean="0"/>
          </a:p>
          <a:p>
            <a:pPr algn="ctr"/>
            <a:r>
              <a:rPr lang="pt-BR" sz="3500" i="1" dirty="0" smtClean="0"/>
              <a:t>Continuará no seu estado original: morto e afastado de Deus</a:t>
            </a:r>
          </a:p>
          <a:p>
            <a:pPr algn="ctr"/>
            <a:endParaRPr lang="pt-BR" sz="3500" dirty="0"/>
          </a:p>
        </p:txBody>
      </p:sp>
    </p:spTree>
    <p:extLst>
      <p:ext uri="{BB962C8B-B14F-4D97-AF65-F5344CB8AC3E}">
        <p14:creationId xmlns:p14="http://schemas.microsoft.com/office/powerpoint/2010/main" val="109887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143500"/>
            <a:ext cx="9144000" cy="171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1"/>
          <p:cNvSpPr/>
          <p:nvPr/>
        </p:nvSpPr>
        <p:spPr>
          <a:xfrm>
            <a:off x="370116" y="1574102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A doutrina da vida eterna.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2" y="5379726"/>
            <a:ext cx="8588829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24</a:t>
            </a:r>
            <a:r>
              <a:rPr lang="pt-BR" sz="2700" dirty="0" smtClean="0">
                <a:latin typeface="+mj-lt"/>
              </a:rPr>
              <a:t> </a:t>
            </a:r>
            <a:r>
              <a:rPr lang="pt-BR" sz="2700" dirty="0">
                <a:latin typeface="+mj-lt"/>
              </a:rPr>
              <a:t>Em verdade, em verdade vos digo: quem ouve a minha palavra e crê naquele que me enviou tem a vida eterna, não entra em juízo, mas passou da morte para a vida</a:t>
            </a:r>
            <a:r>
              <a:rPr lang="pt-BR" sz="2700" dirty="0" smtClean="0">
                <a:latin typeface="+mj-lt"/>
              </a:rPr>
              <a:t>.</a:t>
            </a:r>
          </a:p>
        </p:txBody>
      </p:sp>
      <p:sp>
        <p:nvSpPr>
          <p:cNvPr id="11" name="Retângulo 1"/>
          <p:cNvSpPr/>
          <p:nvPr/>
        </p:nvSpPr>
        <p:spPr>
          <a:xfrm>
            <a:off x="908959" y="2146386"/>
            <a:ext cx="8286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prstClr val="black"/>
                </a:solidFill>
                <a:latin typeface="Calibri Light" panose="020F0302020204030204"/>
              </a:rPr>
              <a:t>O caminho do milagre (graça)</a:t>
            </a:r>
          </a:p>
        </p:txBody>
      </p:sp>
      <p:sp>
        <p:nvSpPr>
          <p:cNvPr id="14" name="Retângulo 1"/>
          <p:cNvSpPr/>
          <p:nvPr/>
        </p:nvSpPr>
        <p:spPr>
          <a:xfrm>
            <a:off x="1341455" y="2555712"/>
            <a:ext cx="736983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Tx/>
              <a:buChar char="-"/>
            </a:pP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ouve a Jesus</a:t>
            </a:r>
            <a:endParaRPr lang="pt-BR" sz="2600" b="1" i="1" dirty="0">
              <a:solidFill>
                <a:srgbClr val="C00000"/>
              </a:solidFill>
              <a:latin typeface="+mj-lt"/>
            </a:endParaRPr>
          </a:p>
          <a:p>
            <a:pPr marL="457200" lvl="0" indent="-457200">
              <a:buFontTx/>
              <a:buChar char="-"/>
            </a:pP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crê</a:t>
            </a:r>
          </a:p>
          <a:p>
            <a:pPr marL="457200" lvl="0" indent="-457200">
              <a:buFontTx/>
              <a:buChar char="-"/>
            </a:pPr>
            <a:r>
              <a:rPr lang="pt-BR" sz="2600" b="1" i="1" dirty="0" smtClean="0">
                <a:solidFill>
                  <a:srgbClr val="C00000"/>
                </a:solidFill>
                <a:latin typeface="Calibri Light" panose="020F0302020204030204"/>
              </a:rPr>
              <a:t>tem </a:t>
            </a:r>
            <a:r>
              <a:rPr lang="pt-BR" sz="2600" b="1" i="1" dirty="0">
                <a:solidFill>
                  <a:srgbClr val="C00000"/>
                </a:solidFill>
                <a:latin typeface="Calibri Light" panose="020F0302020204030204"/>
              </a:rPr>
              <a:t>vida eterna</a:t>
            </a:r>
          </a:p>
          <a:p>
            <a:pPr marL="457200" lvl="0" indent="-457200">
              <a:buFontTx/>
              <a:buChar char="-"/>
            </a:pP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não entrará em juízo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-7951" y="2261507"/>
            <a:ext cx="9139827" cy="271248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TextBox 17"/>
          <p:cNvSpPr txBox="1"/>
          <p:nvPr/>
        </p:nvSpPr>
        <p:spPr>
          <a:xfrm>
            <a:off x="540589" y="2423385"/>
            <a:ext cx="838395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chemeClr val="bg1"/>
                </a:solidFill>
                <a:latin typeface="+mj-lt"/>
              </a:rPr>
              <a:t>Jo 3.36  </a:t>
            </a:r>
            <a:r>
              <a:rPr lang="pt-BR" sz="3500" dirty="0">
                <a:solidFill>
                  <a:schemeClr val="bg1"/>
                </a:solidFill>
                <a:latin typeface="+mj-lt"/>
              </a:rPr>
              <a:t>Por isso, quem crê no Filho tem a vida eterna; o que, todavia, se mantém rebelde contra o Filho não verá a vida, mas sobre ele permanece a ira de Deus.</a:t>
            </a:r>
          </a:p>
        </p:txBody>
      </p:sp>
    </p:spTree>
    <p:extLst>
      <p:ext uri="{BB962C8B-B14F-4D97-AF65-F5344CB8AC3E}">
        <p14:creationId xmlns:p14="http://schemas.microsoft.com/office/powerpoint/2010/main" val="161105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2" grpId="0" animBg="1"/>
      <p:bldP spid="1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143500"/>
            <a:ext cx="9144000" cy="171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1"/>
          <p:cNvSpPr/>
          <p:nvPr/>
        </p:nvSpPr>
        <p:spPr>
          <a:xfrm>
            <a:off x="370116" y="1574102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A doutrina da vida eterna.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2" y="5379726"/>
            <a:ext cx="8588829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24</a:t>
            </a:r>
            <a:r>
              <a:rPr lang="pt-BR" sz="2700" dirty="0" smtClean="0">
                <a:latin typeface="+mj-lt"/>
              </a:rPr>
              <a:t> </a:t>
            </a:r>
            <a:r>
              <a:rPr lang="pt-BR" sz="2700" dirty="0">
                <a:latin typeface="+mj-lt"/>
              </a:rPr>
              <a:t>Em verdade, em verdade vos digo: quem ouve a minha palavra e crê naquele que me enviou tem a vida eterna, não entra em juízo, mas passou da morte para a vida</a:t>
            </a:r>
            <a:r>
              <a:rPr lang="pt-BR" sz="2700" dirty="0" smtClean="0">
                <a:latin typeface="+mj-lt"/>
              </a:rPr>
              <a:t>.</a:t>
            </a:r>
          </a:p>
        </p:txBody>
      </p:sp>
      <p:sp>
        <p:nvSpPr>
          <p:cNvPr id="11" name="Retângulo 1"/>
          <p:cNvSpPr/>
          <p:nvPr/>
        </p:nvSpPr>
        <p:spPr>
          <a:xfrm>
            <a:off x="908959" y="2146386"/>
            <a:ext cx="8286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prstClr val="black"/>
                </a:solidFill>
                <a:latin typeface="Calibri Light" panose="020F0302020204030204"/>
              </a:rPr>
              <a:t>O caminho do milagre (graça)</a:t>
            </a:r>
          </a:p>
        </p:txBody>
      </p:sp>
      <p:sp>
        <p:nvSpPr>
          <p:cNvPr id="14" name="Retângulo 1"/>
          <p:cNvSpPr/>
          <p:nvPr/>
        </p:nvSpPr>
        <p:spPr>
          <a:xfrm>
            <a:off x="1341455" y="2555712"/>
            <a:ext cx="736983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Tx/>
              <a:buChar char="-"/>
            </a:pP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ouve a Jesus</a:t>
            </a:r>
            <a:endParaRPr lang="pt-BR" sz="2600" b="1" i="1" dirty="0">
              <a:solidFill>
                <a:srgbClr val="C00000"/>
              </a:solidFill>
              <a:latin typeface="+mj-lt"/>
            </a:endParaRPr>
          </a:p>
          <a:p>
            <a:pPr marL="457200" lvl="0" indent="-457200">
              <a:buFontTx/>
              <a:buChar char="-"/>
            </a:pP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crê</a:t>
            </a:r>
          </a:p>
          <a:p>
            <a:pPr marL="457200" lvl="0" indent="-457200">
              <a:buFontTx/>
              <a:buChar char="-"/>
            </a:pPr>
            <a:r>
              <a:rPr lang="pt-BR" sz="2600" b="1" i="1" dirty="0" smtClean="0">
                <a:solidFill>
                  <a:srgbClr val="C00000"/>
                </a:solidFill>
                <a:latin typeface="Calibri Light" panose="020F0302020204030204"/>
              </a:rPr>
              <a:t>tem </a:t>
            </a:r>
            <a:r>
              <a:rPr lang="pt-BR" sz="2600" b="1" i="1" dirty="0">
                <a:solidFill>
                  <a:srgbClr val="C00000"/>
                </a:solidFill>
                <a:latin typeface="Calibri Light" panose="020F0302020204030204"/>
              </a:rPr>
              <a:t>vida eterna</a:t>
            </a:r>
          </a:p>
          <a:p>
            <a:pPr marL="457200" lvl="0" indent="-457200">
              <a:buFontTx/>
              <a:buChar char="-"/>
            </a:pP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não entrará em juízo</a:t>
            </a:r>
          </a:p>
        </p:txBody>
      </p:sp>
    </p:spTree>
    <p:extLst>
      <p:ext uri="{BB962C8B-B14F-4D97-AF65-F5344CB8AC3E}">
        <p14:creationId xmlns:p14="http://schemas.microsoft.com/office/powerpoint/2010/main" val="377249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7951" y="2014584"/>
            <a:ext cx="9097537" cy="4693593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</a:t>
            </a:r>
            <a:r>
              <a:rPr lang="pt-BR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Uma fé baseada no misticismo desconsidera       a pessoa de Cristo e       desonra   a Deus! 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0251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Retângulo 1"/>
          <p:cNvSpPr/>
          <p:nvPr/>
        </p:nvSpPr>
        <p:spPr>
          <a:xfrm>
            <a:off x="370116" y="1574102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A doutrina da vida eterna.</a:t>
            </a:r>
          </a:p>
        </p:txBody>
      </p:sp>
      <p:sp>
        <p:nvSpPr>
          <p:cNvPr id="12" name="Retângulo 1"/>
          <p:cNvSpPr/>
          <p:nvPr/>
        </p:nvSpPr>
        <p:spPr>
          <a:xfrm>
            <a:off x="367396" y="2053074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A ressurreição, a salvação e o juízo.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5143500"/>
            <a:ext cx="9144000" cy="171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extBox 18"/>
          <p:cNvSpPr txBox="1"/>
          <p:nvPr/>
        </p:nvSpPr>
        <p:spPr>
          <a:xfrm>
            <a:off x="438152" y="5338903"/>
            <a:ext cx="8588829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25</a:t>
            </a:r>
            <a:r>
              <a:rPr lang="pt-BR" sz="2700" dirty="0" smtClean="0">
                <a:latin typeface="+mj-lt"/>
              </a:rPr>
              <a:t> </a:t>
            </a:r>
            <a:r>
              <a:rPr lang="pt-BR" sz="2700" b="1" u="sng" dirty="0">
                <a:latin typeface="+mj-lt"/>
              </a:rPr>
              <a:t>Em verdade, em verdade</a:t>
            </a:r>
            <a:r>
              <a:rPr lang="pt-BR" sz="2700" dirty="0">
                <a:latin typeface="+mj-lt"/>
              </a:rPr>
              <a:t> vos digo que vem a hora e já chegou, em que os mortos ouvirão a voz do Filho de Deus; e os que a ouvirem viverão</a:t>
            </a:r>
            <a:r>
              <a:rPr lang="pt-BR" sz="2700" dirty="0" smtClean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032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 animBg="1"/>
      <p:bldP spid="1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Retângulo 1"/>
          <p:cNvSpPr/>
          <p:nvPr/>
        </p:nvSpPr>
        <p:spPr>
          <a:xfrm>
            <a:off x="370116" y="1574102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A doutrina da vida eterna.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5143500"/>
            <a:ext cx="9144000" cy="171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extBox 18"/>
          <p:cNvSpPr txBox="1"/>
          <p:nvPr/>
        </p:nvSpPr>
        <p:spPr>
          <a:xfrm>
            <a:off x="438152" y="5338903"/>
            <a:ext cx="8588829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25</a:t>
            </a:r>
            <a:r>
              <a:rPr lang="pt-BR" sz="2700" dirty="0" smtClean="0">
                <a:latin typeface="+mj-lt"/>
              </a:rPr>
              <a:t> </a:t>
            </a:r>
            <a:r>
              <a:rPr lang="pt-BR" sz="2700" dirty="0">
                <a:latin typeface="+mj-lt"/>
              </a:rPr>
              <a:t>Em verdade, em verdade vos digo que vem </a:t>
            </a:r>
            <a:r>
              <a:rPr lang="pt-BR" sz="2700" b="1" u="sng" dirty="0">
                <a:solidFill>
                  <a:srgbClr val="C00000"/>
                </a:solidFill>
                <a:latin typeface="+mj-lt"/>
              </a:rPr>
              <a:t>a hora e já chegou, </a:t>
            </a:r>
            <a:r>
              <a:rPr lang="pt-BR" sz="2700" dirty="0">
                <a:latin typeface="+mj-lt"/>
              </a:rPr>
              <a:t>em que </a:t>
            </a:r>
            <a:r>
              <a:rPr lang="pt-BR" sz="2700" b="1" u="sng" dirty="0">
                <a:solidFill>
                  <a:srgbClr val="C00000"/>
                </a:solidFill>
                <a:latin typeface="+mj-lt"/>
              </a:rPr>
              <a:t>os mortos ouvirão a voz do Filho de Deus</a:t>
            </a:r>
            <a:r>
              <a:rPr lang="pt-BR" sz="2700" dirty="0">
                <a:latin typeface="+mj-lt"/>
              </a:rPr>
              <a:t>; e os que a ouvirem viverão</a:t>
            </a:r>
            <a:r>
              <a:rPr lang="pt-BR" sz="2700" dirty="0" smtClean="0">
                <a:latin typeface="+mj-lt"/>
              </a:rPr>
              <a:t>.</a:t>
            </a:r>
          </a:p>
        </p:txBody>
      </p:sp>
      <p:sp>
        <p:nvSpPr>
          <p:cNvPr id="11" name="Retângulo 1"/>
          <p:cNvSpPr/>
          <p:nvPr/>
        </p:nvSpPr>
        <p:spPr>
          <a:xfrm>
            <a:off x="1292470" y="2769670"/>
            <a:ext cx="736983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Sua obra</a:t>
            </a:r>
          </a:p>
        </p:txBody>
      </p:sp>
      <p:sp>
        <p:nvSpPr>
          <p:cNvPr id="13" name="Retângulo 1"/>
          <p:cNvSpPr/>
          <p:nvPr/>
        </p:nvSpPr>
        <p:spPr>
          <a:xfrm>
            <a:off x="367396" y="2053074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A ressurreição, a salvação e o juízo.</a:t>
            </a:r>
          </a:p>
        </p:txBody>
      </p:sp>
    </p:spTree>
    <p:extLst>
      <p:ext uri="{BB962C8B-B14F-4D97-AF65-F5344CB8AC3E}">
        <p14:creationId xmlns:p14="http://schemas.microsoft.com/office/powerpoint/2010/main" val="70166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Retângulo 1"/>
          <p:cNvSpPr/>
          <p:nvPr/>
        </p:nvSpPr>
        <p:spPr>
          <a:xfrm>
            <a:off x="370116" y="1574102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A doutrina da vida eterna.</a:t>
            </a:r>
          </a:p>
        </p:txBody>
      </p:sp>
      <p:sp>
        <p:nvSpPr>
          <p:cNvPr id="12" name="Retângulo 1"/>
          <p:cNvSpPr/>
          <p:nvPr/>
        </p:nvSpPr>
        <p:spPr>
          <a:xfrm>
            <a:off x="367396" y="2053074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A ressurreição, a salvação e o juízo.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5143500"/>
            <a:ext cx="9144000" cy="171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extBox 18"/>
          <p:cNvSpPr txBox="1"/>
          <p:nvPr/>
        </p:nvSpPr>
        <p:spPr>
          <a:xfrm>
            <a:off x="438152" y="5338903"/>
            <a:ext cx="8588829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25</a:t>
            </a:r>
            <a:r>
              <a:rPr lang="pt-BR" sz="2700" dirty="0" smtClean="0">
                <a:latin typeface="+mj-lt"/>
              </a:rPr>
              <a:t> </a:t>
            </a:r>
            <a:r>
              <a:rPr lang="pt-BR" sz="2700" dirty="0">
                <a:latin typeface="+mj-lt"/>
              </a:rPr>
              <a:t>Em verdade, em verdade vos digo que vem a hora e já chegou, em que os mortos ouvirão a voz do Filho de Deus; e </a:t>
            </a:r>
            <a:r>
              <a:rPr lang="pt-BR" sz="2700" b="1" u="sng" dirty="0">
                <a:solidFill>
                  <a:srgbClr val="C00000"/>
                </a:solidFill>
                <a:latin typeface="+mj-lt"/>
              </a:rPr>
              <a:t>os que a ouvirem viverão</a:t>
            </a:r>
            <a:r>
              <a:rPr lang="pt-BR" sz="2700" dirty="0" smtClean="0">
                <a:latin typeface="+mj-lt"/>
              </a:rPr>
              <a:t>.</a:t>
            </a:r>
          </a:p>
        </p:txBody>
      </p:sp>
      <p:sp>
        <p:nvSpPr>
          <p:cNvPr id="10" name="Retângulo 1"/>
          <p:cNvSpPr/>
          <p:nvPr/>
        </p:nvSpPr>
        <p:spPr>
          <a:xfrm>
            <a:off x="1292470" y="2769670"/>
            <a:ext cx="736983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Sua obra</a:t>
            </a:r>
          </a:p>
          <a:p>
            <a:pPr lvl="0"/>
            <a:r>
              <a:rPr lang="pt-BR" sz="2600" b="1" i="1" dirty="0">
                <a:solidFill>
                  <a:srgbClr val="C00000"/>
                </a:solidFill>
                <a:latin typeface="+mj-lt"/>
              </a:rPr>
              <a:t>	</a:t>
            </a: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- os que creram</a:t>
            </a:r>
          </a:p>
          <a:p>
            <a:pPr lvl="0"/>
            <a:r>
              <a:rPr lang="pt-BR" sz="2600" b="1" i="1" dirty="0">
                <a:solidFill>
                  <a:srgbClr val="C00000"/>
                </a:solidFill>
                <a:latin typeface="+mj-lt"/>
              </a:rPr>
              <a:t>	</a:t>
            </a: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- os que não creram</a:t>
            </a:r>
          </a:p>
        </p:txBody>
      </p:sp>
    </p:spTree>
    <p:extLst>
      <p:ext uri="{BB962C8B-B14F-4D97-AF65-F5344CB8AC3E}">
        <p14:creationId xmlns:p14="http://schemas.microsoft.com/office/powerpoint/2010/main" val="3344320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Retângulo 1"/>
          <p:cNvSpPr/>
          <p:nvPr/>
        </p:nvSpPr>
        <p:spPr>
          <a:xfrm>
            <a:off x="370116" y="1574102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A doutrina da vida eterna.</a:t>
            </a:r>
          </a:p>
        </p:txBody>
      </p:sp>
      <p:sp>
        <p:nvSpPr>
          <p:cNvPr id="12" name="Retângulo 1"/>
          <p:cNvSpPr/>
          <p:nvPr/>
        </p:nvSpPr>
        <p:spPr>
          <a:xfrm>
            <a:off x="367396" y="2053074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A ressurreição, a salvação e o juízo.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4563836"/>
            <a:ext cx="9144000" cy="2294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1"/>
          <p:cNvSpPr/>
          <p:nvPr/>
        </p:nvSpPr>
        <p:spPr>
          <a:xfrm>
            <a:off x="1292470" y="2769670"/>
            <a:ext cx="736983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Sua obra</a:t>
            </a:r>
          </a:p>
          <a:p>
            <a:pPr lvl="0"/>
            <a:r>
              <a:rPr lang="pt-BR" sz="2600" b="1" i="1" dirty="0">
                <a:solidFill>
                  <a:srgbClr val="C00000"/>
                </a:solidFill>
                <a:latin typeface="+mj-lt"/>
              </a:rPr>
              <a:t>	</a:t>
            </a: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- os que creram</a:t>
            </a:r>
          </a:p>
          <a:p>
            <a:pPr lvl="0"/>
            <a:r>
              <a:rPr lang="pt-BR" sz="2600" b="1" i="1" dirty="0">
                <a:solidFill>
                  <a:srgbClr val="C00000"/>
                </a:solidFill>
                <a:latin typeface="+mj-lt"/>
              </a:rPr>
              <a:t>	</a:t>
            </a: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- os que não creram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2" y="4669433"/>
            <a:ext cx="8588829" cy="21698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28</a:t>
            </a:r>
            <a:r>
              <a:rPr lang="pt-BR" sz="2700" dirty="0" smtClean="0">
                <a:latin typeface="+mj-lt"/>
              </a:rPr>
              <a:t> Não </a:t>
            </a:r>
            <a:r>
              <a:rPr lang="pt-BR" sz="2700" dirty="0">
                <a:latin typeface="+mj-lt"/>
              </a:rPr>
              <a:t>vos maravilheis disto, porque vem a hora em que todos os que se acham nos túmulos ouvirão a sua voz e sairão:</a:t>
            </a:r>
          </a:p>
          <a:p>
            <a:r>
              <a:rPr lang="pt-BR" sz="2700" dirty="0" smtClean="0">
                <a:solidFill>
                  <a:srgbClr val="C00000"/>
                </a:solidFill>
                <a:latin typeface="Calibri Light" panose="020F0302020204030204"/>
              </a:rPr>
              <a:t>29</a:t>
            </a:r>
            <a:r>
              <a:rPr lang="pt-BR" sz="2700" dirty="0" smtClean="0">
                <a:latin typeface="+mj-lt"/>
              </a:rPr>
              <a:t>  </a:t>
            </a:r>
            <a:r>
              <a:rPr lang="pt-BR" sz="2700" dirty="0">
                <a:latin typeface="+mj-lt"/>
              </a:rPr>
              <a:t>os que tiverem feito o bem, para a ressurreição da vida; e os que tiverem praticado o mal, para a ressurreição do juízo.</a:t>
            </a:r>
          </a:p>
        </p:txBody>
      </p:sp>
    </p:spTree>
    <p:extLst>
      <p:ext uri="{BB962C8B-B14F-4D97-AF65-F5344CB8AC3E}">
        <p14:creationId xmlns:p14="http://schemas.microsoft.com/office/powerpoint/2010/main" val="268512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Retângulo 1"/>
          <p:cNvSpPr/>
          <p:nvPr/>
        </p:nvSpPr>
        <p:spPr>
          <a:xfrm>
            <a:off x="370116" y="1574102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A doutrina da vida eterna.</a:t>
            </a:r>
          </a:p>
        </p:txBody>
      </p:sp>
      <p:sp>
        <p:nvSpPr>
          <p:cNvPr id="12" name="Retângulo 1"/>
          <p:cNvSpPr/>
          <p:nvPr/>
        </p:nvSpPr>
        <p:spPr>
          <a:xfrm>
            <a:off x="367396" y="2053074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A ressurreição, a salvação e o juízo.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4563836"/>
            <a:ext cx="9144000" cy="2294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1"/>
          <p:cNvSpPr/>
          <p:nvPr/>
        </p:nvSpPr>
        <p:spPr>
          <a:xfrm>
            <a:off x="1292470" y="2769670"/>
            <a:ext cx="736983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Sua obra</a:t>
            </a:r>
          </a:p>
          <a:p>
            <a:pPr lvl="0"/>
            <a:r>
              <a:rPr lang="pt-BR" sz="2600" b="1" i="1" dirty="0">
                <a:solidFill>
                  <a:srgbClr val="C00000"/>
                </a:solidFill>
                <a:latin typeface="+mj-lt"/>
              </a:rPr>
              <a:t>	</a:t>
            </a: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- os que creram</a:t>
            </a:r>
          </a:p>
          <a:p>
            <a:pPr lvl="0"/>
            <a:r>
              <a:rPr lang="pt-BR" sz="2600" b="1" i="1" dirty="0">
                <a:solidFill>
                  <a:srgbClr val="C00000"/>
                </a:solidFill>
                <a:latin typeface="+mj-lt"/>
              </a:rPr>
              <a:t>	</a:t>
            </a: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- os que não creram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2" y="4669433"/>
            <a:ext cx="8588829" cy="21698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28</a:t>
            </a:r>
            <a:r>
              <a:rPr lang="pt-BR" sz="2700" dirty="0" smtClean="0">
                <a:latin typeface="+mj-lt"/>
              </a:rPr>
              <a:t> Não </a:t>
            </a:r>
            <a:r>
              <a:rPr lang="pt-BR" sz="2700" dirty="0">
                <a:latin typeface="+mj-lt"/>
              </a:rPr>
              <a:t>vos maravilheis disto, porque vem </a:t>
            </a:r>
            <a:r>
              <a:rPr lang="pt-BR" sz="2700" b="1" u="sng" dirty="0">
                <a:solidFill>
                  <a:srgbClr val="C00000"/>
                </a:solidFill>
                <a:latin typeface="+mj-lt"/>
              </a:rPr>
              <a:t>a hora em que todos os que se acham nos túmulos ouvirão a sua voz e sairão:</a:t>
            </a:r>
          </a:p>
          <a:p>
            <a:r>
              <a:rPr lang="pt-BR" sz="2700" dirty="0" smtClean="0">
                <a:solidFill>
                  <a:srgbClr val="C00000"/>
                </a:solidFill>
                <a:latin typeface="Calibri Light" panose="020F0302020204030204"/>
              </a:rPr>
              <a:t>29</a:t>
            </a:r>
            <a:r>
              <a:rPr lang="pt-BR" sz="2700" dirty="0" smtClean="0">
                <a:latin typeface="+mj-lt"/>
              </a:rPr>
              <a:t>  </a:t>
            </a:r>
            <a:r>
              <a:rPr lang="pt-BR" sz="2700" dirty="0">
                <a:latin typeface="+mj-lt"/>
              </a:rPr>
              <a:t>os que tiverem feito o bem, para a ressurreição da vida; e os que tiverem praticado o mal, para a ressurreição do juízo.</a:t>
            </a:r>
          </a:p>
        </p:txBody>
      </p:sp>
    </p:spTree>
    <p:extLst>
      <p:ext uri="{BB962C8B-B14F-4D97-AF65-F5344CB8AC3E}">
        <p14:creationId xmlns:p14="http://schemas.microsoft.com/office/powerpoint/2010/main" val="296915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Retângulo 1"/>
          <p:cNvSpPr/>
          <p:nvPr/>
        </p:nvSpPr>
        <p:spPr>
          <a:xfrm>
            <a:off x="370116" y="1574102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A doutrina da vida eterna.</a:t>
            </a:r>
          </a:p>
        </p:txBody>
      </p:sp>
      <p:sp>
        <p:nvSpPr>
          <p:cNvPr id="12" name="Retângulo 1"/>
          <p:cNvSpPr/>
          <p:nvPr/>
        </p:nvSpPr>
        <p:spPr>
          <a:xfrm>
            <a:off x="367396" y="2053074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A ressurreição, a salvação e o juízo.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4563836"/>
            <a:ext cx="9144000" cy="2294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438152" y="4669433"/>
            <a:ext cx="8588829" cy="21698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28</a:t>
            </a:r>
            <a:r>
              <a:rPr lang="pt-BR" sz="2700" dirty="0" smtClean="0">
                <a:latin typeface="+mj-lt"/>
              </a:rPr>
              <a:t> Não </a:t>
            </a:r>
            <a:r>
              <a:rPr lang="pt-BR" sz="2700" dirty="0">
                <a:latin typeface="+mj-lt"/>
              </a:rPr>
              <a:t>vos maravilheis disto, porque vem a hora em que todos os que se acham nos túmulos ouvirão a sua voz e sairão:</a:t>
            </a:r>
          </a:p>
          <a:p>
            <a:r>
              <a:rPr lang="pt-BR" sz="2700" dirty="0" smtClean="0">
                <a:solidFill>
                  <a:srgbClr val="C00000"/>
                </a:solidFill>
                <a:latin typeface="Calibri Light" panose="020F0302020204030204"/>
              </a:rPr>
              <a:t>29</a:t>
            </a:r>
            <a:r>
              <a:rPr lang="pt-BR" sz="2700" dirty="0" smtClean="0">
                <a:latin typeface="+mj-lt"/>
              </a:rPr>
              <a:t>  </a:t>
            </a:r>
            <a:r>
              <a:rPr lang="pt-BR" sz="2700" b="1" u="sng" dirty="0">
                <a:solidFill>
                  <a:srgbClr val="C00000"/>
                </a:solidFill>
                <a:latin typeface="+mj-lt"/>
              </a:rPr>
              <a:t>os que tiverem feito o bem, para a ressurreição da vida; </a:t>
            </a:r>
            <a:r>
              <a:rPr lang="pt-BR" sz="2700" dirty="0">
                <a:latin typeface="+mj-lt"/>
              </a:rPr>
              <a:t>e os que tiverem praticado o mal, para a ressurreição do juízo.</a:t>
            </a:r>
          </a:p>
        </p:txBody>
      </p:sp>
      <p:sp>
        <p:nvSpPr>
          <p:cNvPr id="2" name="Rectangle 1"/>
          <p:cNvSpPr/>
          <p:nvPr/>
        </p:nvSpPr>
        <p:spPr>
          <a:xfrm>
            <a:off x="1792169" y="3224501"/>
            <a:ext cx="3396343" cy="38558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1"/>
          <p:cNvSpPr/>
          <p:nvPr/>
        </p:nvSpPr>
        <p:spPr>
          <a:xfrm>
            <a:off x="1292470" y="2769670"/>
            <a:ext cx="736983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Sua obra</a:t>
            </a:r>
          </a:p>
          <a:p>
            <a:pPr lvl="0"/>
            <a:r>
              <a:rPr lang="pt-BR" sz="2600" b="1" i="1" dirty="0">
                <a:solidFill>
                  <a:srgbClr val="C00000"/>
                </a:solidFill>
                <a:latin typeface="+mj-lt"/>
              </a:rPr>
              <a:t>	</a:t>
            </a: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- os que creram</a:t>
            </a:r>
          </a:p>
          <a:p>
            <a:pPr lvl="0"/>
            <a:r>
              <a:rPr lang="pt-BR" sz="2600" b="1" i="1" dirty="0">
                <a:solidFill>
                  <a:srgbClr val="C00000"/>
                </a:solidFill>
                <a:latin typeface="+mj-lt"/>
              </a:rPr>
              <a:t>	</a:t>
            </a: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- os que não creram</a:t>
            </a:r>
          </a:p>
        </p:txBody>
      </p:sp>
    </p:spTree>
    <p:extLst>
      <p:ext uri="{BB962C8B-B14F-4D97-AF65-F5344CB8AC3E}">
        <p14:creationId xmlns:p14="http://schemas.microsoft.com/office/powerpoint/2010/main" val="315238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Retângulo 1"/>
          <p:cNvSpPr/>
          <p:nvPr/>
        </p:nvSpPr>
        <p:spPr>
          <a:xfrm>
            <a:off x="370116" y="1574102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A doutrina da vida eterna.</a:t>
            </a:r>
          </a:p>
        </p:txBody>
      </p:sp>
      <p:sp>
        <p:nvSpPr>
          <p:cNvPr id="12" name="Retângulo 1"/>
          <p:cNvSpPr/>
          <p:nvPr/>
        </p:nvSpPr>
        <p:spPr>
          <a:xfrm>
            <a:off x="367396" y="2053074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A ressurreição, a salvação e o juízo.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4563836"/>
            <a:ext cx="9144000" cy="2294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438152" y="4669433"/>
            <a:ext cx="8588829" cy="21698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28</a:t>
            </a:r>
            <a:r>
              <a:rPr lang="pt-BR" sz="2700" dirty="0" smtClean="0">
                <a:latin typeface="+mj-lt"/>
              </a:rPr>
              <a:t> Não </a:t>
            </a:r>
            <a:r>
              <a:rPr lang="pt-BR" sz="2700" dirty="0">
                <a:latin typeface="+mj-lt"/>
              </a:rPr>
              <a:t>vos maravilheis disto, porque vem a hora em que todos os que se acham nos túmulos ouvirão a sua voz e sairão:</a:t>
            </a:r>
          </a:p>
          <a:p>
            <a:r>
              <a:rPr lang="pt-BR" sz="2700" dirty="0" smtClean="0">
                <a:solidFill>
                  <a:srgbClr val="C00000"/>
                </a:solidFill>
                <a:latin typeface="Calibri Light" panose="020F0302020204030204"/>
              </a:rPr>
              <a:t>29</a:t>
            </a:r>
            <a:r>
              <a:rPr lang="pt-BR" sz="2700" dirty="0" smtClean="0">
                <a:latin typeface="+mj-lt"/>
              </a:rPr>
              <a:t>  </a:t>
            </a:r>
            <a:r>
              <a:rPr lang="pt-BR" sz="2700" dirty="0">
                <a:latin typeface="+mj-lt"/>
              </a:rPr>
              <a:t>os que tiverem feito o bem, para a ressurreição da vida; e </a:t>
            </a:r>
            <a:r>
              <a:rPr lang="pt-BR" sz="2700" b="1" u="sng" dirty="0">
                <a:solidFill>
                  <a:srgbClr val="C00000"/>
                </a:solidFill>
                <a:latin typeface="+mj-lt"/>
              </a:rPr>
              <a:t>os que tiverem praticado o mal, para a ressurreição do juízo</a:t>
            </a:r>
            <a:r>
              <a:rPr lang="pt-BR" sz="2700" dirty="0">
                <a:latin typeface="+mj-lt"/>
              </a:rPr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792169" y="3624549"/>
            <a:ext cx="3396343" cy="38558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1"/>
          <p:cNvSpPr/>
          <p:nvPr/>
        </p:nvSpPr>
        <p:spPr>
          <a:xfrm>
            <a:off x="1292470" y="2769670"/>
            <a:ext cx="736983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Sua obra</a:t>
            </a:r>
          </a:p>
          <a:p>
            <a:pPr lvl="0"/>
            <a:r>
              <a:rPr lang="pt-BR" sz="2600" b="1" i="1" dirty="0">
                <a:solidFill>
                  <a:srgbClr val="C00000"/>
                </a:solidFill>
                <a:latin typeface="+mj-lt"/>
              </a:rPr>
              <a:t>	</a:t>
            </a: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- os que creram</a:t>
            </a:r>
          </a:p>
          <a:p>
            <a:pPr lvl="0"/>
            <a:r>
              <a:rPr lang="pt-BR" sz="2600" b="1" i="1" dirty="0">
                <a:solidFill>
                  <a:srgbClr val="C00000"/>
                </a:solidFill>
                <a:latin typeface="+mj-lt"/>
              </a:rPr>
              <a:t>	</a:t>
            </a:r>
            <a:r>
              <a:rPr lang="pt-BR" sz="2600" b="1" i="1" dirty="0" smtClean="0">
                <a:solidFill>
                  <a:srgbClr val="C00000"/>
                </a:solidFill>
                <a:latin typeface="+mj-lt"/>
              </a:rPr>
              <a:t>- os que não creram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1036870"/>
            <a:ext cx="9151951" cy="427804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00" dirty="0" smtClean="0"/>
              <a:t>“Assim como o criminoso, o pecador </a:t>
            </a:r>
            <a:r>
              <a:rPr lang="pt-BR" sz="3500" smtClean="0"/>
              <a:t>não teme o </a:t>
            </a:r>
            <a:r>
              <a:rPr lang="pt-BR" sz="3500" dirty="0" smtClean="0"/>
              <a:t>juíz até estar diante dele”</a:t>
            </a:r>
            <a:endParaRPr lang="pt-BR" sz="3500" dirty="0"/>
          </a:p>
        </p:txBody>
      </p:sp>
    </p:spTree>
    <p:extLst>
      <p:ext uri="{BB962C8B-B14F-4D97-AF65-F5344CB8AC3E}">
        <p14:creationId xmlns:p14="http://schemas.microsoft.com/office/powerpoint/2010/main" val="2479429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7951" y="2014584"/>
            <a:ext cx="9097537" cy="4693593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</a:t>
            </a:r>
            <a:r>
              <a:rPr lang="pt-BR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Uma fé baseada no misticismo desconsidera       a pessoa de Cristo e       desonra   a Deus! </a:t>
            </a:r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]</a:t>
            </a:r>
            <a:r>
              <a:rPr lang="pt-BR" sz="5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pt-BR" sz="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50388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 – Ao Filho e as obras do Pai.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Retângulo 1"/>
          <p:cNvSpPr/>
          <p:nvPr/>
        </p:nvSpPr>
        <p:spPr>
          <a:xfrm>
            <a:off x="370116" y="1574102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 – A doutrina da vida eterna.</a:t>
            </a:r>
          </a:p>
        </p:txBody>
      </p:sp>
      <p:sp>
        <p:nvSpPr>
          <p:cNvPr id="12" name="Retângulo 1"/>
          <p:cNvSpPr/>
          <p:nvPr/>
        </p:nvSpPr>
        <p:spPr>
          <a:xfrm>
            <a:off x="367396" y="2053074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III – A ressurreição, a salvação e o juízo.</a:t>
            </a:r>
          </a:p>
        </p:txBody>
      </p:sp>
    </p:spTree>
    <p:extLst>
      <p:ext uri="{BB962C8B-B14F-4D97-AF65-F5344CB8AC3E}">
        <p14:creationId xmlns:p14="http://schemas.microsoft.com/office/powerpoint/2010/main" val="318242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Conclusão: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Retângulo 1"/>
          <p:cNvSpPr/>
          <p:nvPr/>
        </p:nvSpPr>
        <p:spPr>
          <a:xfrm>
            <a:off x="525237" y="1557775"/>
            <a:ext cx="88745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dirty="0" smtClean="0"/>
              <a:t>Aqueles judeus em suas tradições e superstições...</a:t>
            </a:r>
          </a:p>
          <a:p>
            <a:pPr lvl="0"/>
            <a:endParaRPr lang="pt-BR" sz="3200" dirty="0" smtClean="0"/>
          </a:p>
        </p:txBody>
      </p:sp>
      <p:sp>
        <p:nvSpPr>
          <p:cNvPr id="14" name="Retângulo 1"/>
          <p:cNvSpPr/>
          <p:nvPr/>
        </p:nvSpPr>
        <p:spPr>
          <a:xfrm>
            <a:off x="258534" y="2314647"/>
            <a:ext cx="6262007" cy="58477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/>
            <a:r>
              <a:rPr lang="pt-BR" sz="3200" dirty="0" smtClean="0">
                <a:solidFill>
                  <a:schemeClr val="bg1"/>
                </a:solidFill>
              </a:rPr>
              <a:t>Buscavam a Deus</a:t>
            </a:r>
          </a:p>
        </p:txBody>
      </p:sp>
      <p:sp>
        <p:nvSpPr>
          <p:cNvPr id="15" name="Retângulo 1"/>
          <p:cNvSpPr/>
          <p:nvPr/>
        </p:nvSpPr>
        <p:spPr>
          <a:xfrm>
            <a:off x="258535" y="2875072"/>
            <a:ext cx="6262006" cy="58477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/>
            <a:r>
              <a:rPr lang="pt-BR" sz="3200" dirty="0" smtClean="0">
                <a:solidFill>
                  <a:schemeClr val="bg1"/>
                </a:solidFill>
              </a:rPr>
              <a:t>Esperavam por Deus</a:t>
            </a:r>
          </a:p>
        </p:txBody>
      </p:sp>
      <p:sp>
        <p:nvSpPr>
          <p:cNvPr id="16" name="Retângulo 1"/>
          <p:cNvSpPr/>
          <p:nvPr/>
        </p:nvSpPr>
        <p:spPr>
          <a:xfrm>
            <a:off x="258534" y="3427333"/>
            <a:ext cx="6262007" cy="58477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/>
            <a:r>
              <a:rPr lang="pt-BR" sz="3200" dirty="0" smtClean="0">
                <a:solidFill>
                  <a:schemeClr val="bg1"/>
                </a:solidFill>
              </a:rPr>
              <a:t>Dedicavam-se a Deus</a:t>
            </a:r>
          </a:p>
        </p:txBody>
      </p:sp>
      <p:sp>
        <p:nvSpPr>
          <p:cNvPr id="19" name="Retângulo 1"/>
          <p:cNvSpPr/>
          <p:nvPr/>
        </p:nvSpPr>
        <p:spPr>
          <a:xfrm>
            <a:off x="4686301" y="2069802"/>
            <a:ext cx="4457700" cy="221599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lvl="0" algn="ctr"/>
            <a:endParaRPr lang="pt-BR" sz="500" dirty="0" smtClean="0"/>
          </a:p>
          <a:p>
            <a:pPr lvl="0" algn="ctr"/>
            <a:r>
              <a:rPr lang="pt-BR" sz="3200" dirty="0" smtClean="0"/>
              <a:t>Estavam sendo condenados pelo mesmo que Deus que acretivam que os livraria do juízo! </a:t>
            </a:r>
          </a:p>
          <a:p>
            <a:pPr lvl="0" algn="ctr"/>
            <a:endParaRPr lang="pt-BR" sz="500" dirty="0" smtClean="0"/>
          </a:p>
        </p:txBody>
      </p:sp>
      <p:sp>
        <p:nvSpPr>
          <p:cNvPr id="20" name="Rectangle 19"/>
          <p:cNvSpPr/>
          <p:nvPr/>
        </p:nvSpPr>
        <p:spPr>
          <a:xfrm>
            <a:off x="0" y="4540019"/>
            <a:ext cx="9144000" cy="23179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TextBox 20"/>
          <p:cNvSpPr txBox="1"/>
          <p:nvPr/>
        </p:nvSpPr>
        <p:spPr>
          <a:xfrm>
            <a:off x="438152" y="4889868"/>
            <a:ext cx="8588829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25</a:t>
            </a:r>
            <a:r>
              <a:rPr lang="pt-BR" sz="2700" dirty="0" smtClean="0">
                <a:latin typeface="+mj-lt"/>
              </a:rPr>
              <a:t> </a:t>
            </a:r>
            <a:r>
              <a:rPr lang="pt-BR" sz="2700" dirty="0">
                <a:latin typeface="+mj-lt"/>
              </a:rPr>
              <a:t>Em verdade, em verdade vos digo que vem a hora e já chegou, em que os mortos ouvirão a voz do Filho de Deus; e os que a ouvirem viverão</a:t>
            </a:r>
            <a:r>
              <a:rPr lang="pt-BR" sz="2700" dirty="0" smtClean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170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animBg="1"/>
      <p:bldP spid="15" grpId="0" animBg="1"/>
      <p:bldP spid="16" grpId="0" animBg="1"/>
      <p:bldP spid="19" grpId="0" animBg="1"/>
      <p:bldP spid="20" grpId="0" animBg="1"/>
      <p:bldP spid="2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Conclusão: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Retângulo 1"/>
          <p:cNvSpPr/>
          <p:nvPr/>
        </p:nvSpPr>
        <p:spPr>
          <a:xfrm>
            <a:off x="525237" y="1557775"/>
            <a:ext cx="88745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dirty="0" smtClean="0"/>
              <a:t>Aqueles judeus em suas tradições e superstições...</a:t>
            </a:r>
          </a:p>
          <a:p>
            <a:pPr lvl="0"/>
            <a:endParaRPr lang="pt-BR" sz="3200" dirty="0" smtClean="0"/>
          </a:p>
        </p:txBody>
      </p:sp>
      <p:sp>
        <p:nvSpPr>
          <p:cNvPr id="14" name="Retângulo 1"/>
          <p:cNvSpPr/>
          <p:nvPr/>
        </p:nvSpPr>
        <p:spPr>
          <a:xfrm>
            <a:off x="258534" y="2314647"/>
            <a:ext cx="6262007" cy="58477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/>
            <a:r>
              <a:rPr lang="pt-BR" sz="3200" dirty="0" smtClean="0">
                <a:solidFill>
                  <a:schemeClr val="bg1"/>
                </a:solidFill>
              </a:rPr>
              <a:t>Buscavam a Deus</a:t>
            </a:r>
          </a:p>
        </p:txBody>
      </p:sp>
      <p:sp>
        <p:nvSpPr>
          <p:cNvPr id="15" name="Retângulo 1"/>
          <p:cNvSpPr/>
          <p:nvPr/>
        </p:nvSpPr>
        <p:spPr>
          <a:xfrm>
            <a:off x="258535" y="2875072"/>
            <a:ext cx="6262006" cy="58477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/>
            <a:r>
              <a:rPr lang="pt-BR" sz="3200" dirty="0" smtClean="0">
                <a:solidFill>
                  <a:schemeClr val="bg1"/>
                </a:solidFill>
              </a:rPr>
              <a:t>Esperavam por Deus</a:t>
            </a:r>
          </a:p>
        </p:txBody>
      </p:sp>
      <p:sp>
        <p:nvSpPr>
          <p:cNvPr id="16" name="Retângulo 1"/>
          <p:cNvSpPr/>
          <p:nvPr/>
        </p:nvSpPr>
        <p:spPr>
          <a:xfrm>
            <a:off x="258534" y="3427333"/>
            <a:ext cx="6262007" cy="58477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/>
            <a:r>
              <a:rPr lang="pt-BR" sz="3200" dirty="0" smtClean="0">
                <a:solidFill>
                  <a:schemeClr val="bg1"/>
                </a:solidFill>
              </a:rPr>
              <a:t>Dedicavam-se a Deus</a:t>
            </a:r>
          </a:p>
        </p:txBody>
      </p:sp>
      <p:sp>
        <p:nvSpPr>
          <p:cNvPr id="19" name="Retângulo 1"/>
          <p:cNvSpPr/>
          <p:nvPr/>
        </p:nvSpPr>
        <p:spPr>
          <a:xfrm>
            <a:off x="4686301" y="2069802"/>
            <a:ext cx="4457700" cy="221599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lvl="0" algn="ctr"/>
            <a:endParaRPr lang="pt-BR" sz="500" dirty="0" smtClean="0"/>
          </a:p>
          <a:p>
            <a:pPr lvl="0" algn="ctr"/>
            <a:r>
              <a:rPr lang="pt-BR" sz="3200" dirty="0" smtClean="0"/>
              <a:t>Estavam sendo condenados pelo mesmo que Deus que acretivam que os livraria do juízo! </a:t>
            </a:r>
          </a:p>
          <a:p>
            <a:pPr lvl="0" algn="ctr"/>
            <a:endParaRPr lang="pt-BR" sz="500" dirty="0" smtClean="0"/>
          </a:p>
        </p:txBody>
      </p:sp>
      <p:sp>
        <p:nvSpPr>
          <p:cNvPr id="20" name="Rectangle 19"/>
          <p:cNvSpPr/>
          <p:nvPr/>
        </p:nvSpPr>
        <p:spPr>
          <a:xfrm>
            <a:off x="0" y="4540019"/>
            <a:ext cx="9144000" cy="23179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TextBox 20"/>
          <p:cNvSpPr txBox="1"/>
          <p:nvPr/>
        </p:nvSpPr>
        <p:spPr>
          <a:xfrm>
            <a:off x="438152" y="4889868"/>
            <a:ext cx="8588829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25</a:t>
            </a:r>
            <a:r>
              <a:rPr lang="pt-BR" sz="2700" dirty="0" smtClean="0">
                <a:latin typeface="+mj-lt"/>
              </a:rPr>
              <a:t> </a:t>
            </a:r>
            <a:r>
              <a:rPr lang="pt-BR" sz="2700" dirty="0">
                <a:latin typeface="+mj-lt"/>
              </a:rPr>
              <a:t>Em verdade, em verdade vos digo que vem a hora e já chegou, </a:t>
            </a:r>
            <a:r>
              <a:rPr lang="pt-BR" sz="2700" b="1" u="sng" dirty="0">
                <a:solidFill>
                  <a:srgbClr val="C00000"/>
                </a:solidFill>
                <a:latin typeface="+mj-lt"/>
              </a:rPr>
              <a:t>em que os mortos ouvirão a voz do Filho de Deus</a:t>
            </a:r>
            <a:r>
              <a:rPr lang="pt-BR" sz="2700" dirty="0">
                <a:latin typeface="+mj-lt"/>
              </a:rPr>
              <a:t>; e os que a ouvirem viverão</a:t>
            </a:r>
            <a:r>
              <a:rPr lang="pt-BR" sz="2700" dirty="0" smtClean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395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Conclusão: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Retângulo 1"/>
          <p:cNvSpPr/>
          <p:nvPr/>
        </p:nvSpPr>
        <p:spPr>
          <a:xfrm>
            <a:off x="525237" y="1557775"/>
            <a:ext cx="88745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dirty="0" smtClean="0"/>
              <a:t>Aqueles judeus em suas tradições e superstições...</a:t>
            </a:r>
          </a:p>
          <a:p>
            <a:pPr lvl="0"/>
            <a:endParaRPr lang="pt-BR" sz="3200" dirty="0" smtClean="0"/>
          </a:p>
        </p:txBody>
      </p:sp>
      <p:sp>
        <p:nvSpPr>
          <p:cNvPr id="14" name="Retângulo 1"/>
          <p:cNvSpPr/>
          <p:nvPr/>
        </p:nvSpPr>
        <p:spPr>
          <a:xfrm>
            <a:off x="258534" y="2314647"/>
            <a:ext cx="6262007" cy="58477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/>
            <a:r>
              <a:rPr lang="pt-BR" sz="3200" dirty="0" smtClean="0">
                <a:solidFill>
                  <a:schemeClr val="bg1"/>
                </a:solidFill>
              </a:rPr>
              <a:t>Buscavam a Deus</a:t>
            </a:r>
          </a:p>
        </p:txBody>
      </p:sp>
      <p:sp>
        <p:nvSpPr>
          <p:cNvPr id="15" name="Retângulo 1"/>
          <p:cNvSpPr/>
          <p:nvPr/>
        </p:nvSpPr>
        <p:spPr>
          <a:xfrm>
            <a:off x="258535" y="2875072"/>
            <a:ext cx="6262006" cy="58477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/>
            <a:r>
              <a:rPr lang="pt-BR" sz="3200" dirty="0" smtClean="0">
                <a:solidFill>
                  <a:schemeClr val="bg1"/>
                </a:solidFill>
              </a:rPr>
              <a:t>Esperavam por Deus</a:t>
            </a:r>
          </a:p>
        </p:txBody>
      </p:sp>
      <p:sp>
        <p:nvSpPr>
          <p:cNvPr id="16" name="Retângulo 1"/>
          <p:cNvSpPr/>
          <p:nvPr/>
        </p:nvSpPr>
        <p:spPr>
          <a:xfrm>
            <a:off x="258534" y="3427333"/>
            <a:ext cx="6262007" cy="58477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/>
            <a:r>
              <a:rPr lang="pt-BR" sz="3200" dirty="0" smtClean="0">
                <a:solidFill>
                  <a:schemeClr val="bg1"/>
                </a:solidFill>
              </a:rPr>
              <a:t>Dedicavam-se a Deus</a:t>
            </a:r>
          </a:p>
        </p:txBody>
      </p:sp>
      <p:sp>
        <p:nvSpPr>
          <p:cNvPr id="19" name="Retângulo 1"/>
          <p:cNvSpPr/>
          <p:nvPr/>
        </p:nvSpPr>
        <p:spPr>
          <a:xfrm>
            <a:off x="4686301" y="2069802"/>
            <a:ext cx="4457700" cy="221599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lvl="0" algn="ctr"/>
            <a:endParaRPr lang="pt-BR" sz="500" dirty="0" smtClean="0"/>
          </a:p>
          <a:p>
            <a:pPr lvl="0" algn="ctr"/>
            <a:r>
              <a:rPr lang="pt-BR" sz="3200" dirty="0" smtClean="0"/>
              <a:t>Estavam sendo condenados pelo mesmo que Deus que acretivam que os livraria do juízo! </a:t>
            </a:r>
          </a:p>
          <a:p>
            <a:pPr lvl="0" algn="ctr"/>
            <a:endParaRPr lang="pt-BR" sz="500" dirty="0" smtClean="0"/>
          </a:p>
        </p:txBody>
      </p:sp>
      <p:sp>
        <p:nvSpPr>
          <p:cNvPr id="20" name="Rectangle 19"/>
          <p:cNvSpPr/>
          <p:nvPr/>
        </p:nvSpPr>
        <p:spPr>
          <a:xfrm>
            <a:off x="0" y="4540019"/>
            <a:ext cx="9144000" cy="23179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TextBox 20"/>
          <p:cNvSpPr txBox="1"/>
          <p:nvPr/>
        </p:nvSpPr>
        <p:spPr>
          <a:xfrm>
            <a:off x="438152" y="4889868"/>
            <a:ext cx="8588829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26</a:t>
            </a:r>
            <a:r>
              <a:rPr lang="pt-BR" sz="2700" dirty="0" smtClean="0">
                <a:latin typeface="+mj-lt"/>
              </a:rPr>
              <a:t> </a:t>
            </a:r>
            <a:r>
              <a:rPr lang="pt-BR" sz="2700" dirty="0">
                <a:latin typeface="+mj-lt"/>
              </a:rPr>
              <a:t>Porque assim como o Pai tem vida em si mesmo, também concedeu ao Filho ter vida em si mesmo.</a:t>
            </a:r>
          </a:p>
          <a:p>
            <a:r>
              <a:rPr lang="pt-BR" sz="2700" dirty="0" smtClean="0">
                <a:solidFill>
                  <a:srgbClr val="C00000"/>
                </a:solidFill>
                <a:latin typeface="Calibri Light" panose="020F0302020204030204"/>
              </a:rPr>
              <a:t>27</a:t>
            </a:r>
            <a:r>
              <a:rPr lang="pt-BR" sz="2700" dirty="0" smtClean="0">
                <a:latin typeface="+mj-lt"/>
              </a:rPr>
              <a:t>  </a:t>
            </a:r>
            <a:r>
              <a:rPr lang="pt-BR" sz="2700" dirty="0">
                <a:latin typeface="+mj-lt"/>
              </a:rPr>
              <a:t>E lhe deu autoridade para julgar, porque é o Filho do Homem.</a:t>
            </a:r>
          </a:p>
        </p:txBody>
      </p:sp>
    </p:spTree>
    <p:extLst>
      <p:ext uri="{BB962C8B-B14F-4D97-AF65-F5344CB8AC3E}">
        <p14:creationId xmlns:p14="http://schemas.microsoft.com/office/powerpoint/2010/main" val="218676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Conclusão: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Retângulo 1"/>
          <p:cNvSpPr/>
          <p:nvPr/>
        </p:nvSpPr>
        <p:spPr>
          <a:xfrm>
            <a:off x="525237" y="1557775"/>
            <a:ext cx="88745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dirty="0" smtClean="0"/>
              <a:t>Aqueles judeus em suas tradições e superstições...</a:t>
            </a:r>
          </a:p>
          <a:p>
            <a:pPr lvl="0"/>
            <a:endParaRPr lang="pt-BR" sz="3200" dirty="0" smtClean="0"/>
          </a:p>
        </p:txBody>
      </p:sp>
      <p:sp>
        <p:nvSpPr>
          <p:cNvPr id="14" name="Retângulo 1"/>
          <p:cNvSpPr/>
          <p:nvPr/>
        </p:nvSpPr>
        <p:spPr>
          <a:xfrm>
            <a:off x="258534" y="2314647"/>
            <a:ext cx="6262007" cy="58477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/>
            <a:r>
              <a:rPr lang="pt-BR" sz="3200" dirty="0" smtClean="0">
                <a:solidFill>
                  <a:schemeClr val="bg1"/>
                </a:solidFill>
              </a:rPr>
              <a:t>Buscavam a Deus</a:t>
            </a:r>
          </a:p>
        </p:txBody>
      </p:sp>
      <p:sp>
        <p:nvSpPr>
          <p:cNvPr id="15" name="Retângulo 1"/>
          <p:cNvSpPr/>
          <p:nvPr/>
        </p:nvSpPr>
        <p:spPr>
          <a:xfrm>
            <a:off x="258535" y="2875072"/>
            <a:ext cx="6262006" cy="58477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/>
            <a:r>
              <a:rPr lang="pt-BR" sz="3200" dirty="0" smtClean="0">
                <a:solidFill>
                  <a:schemeClr val="bg1"/>
                </a:solidFill>
              </a:rPr>
              <a:t>Esperavam por Deus</a:t>
            </a:r>
          </a:p>
        </p:txBody>
      </p:sp>
      <p:sp>
        <p:nvSpPr>
          <p:cNvPr id="16" name="Retângulo 1"/>
          <p:cNvSpPr/>
          <p:nvPr/>
        </p:nvSpPr>
        <p:spPr>
          <a:xfrm>
            <a:off x="258534" y="3427333"/>
            <a:ext cx="6262007" cy="58477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/>
            <a:r>
              <a:rPr lang="pt-BR" sz="3200" dirty="0" smtClean="0">
                <a:solidFill>
                  <a:schemeClr val="bg1"/>
                </a:solidFill>
              </a:rPr>
              <a:t>Dedicavam-se a Deus</a:t>
            </a:r>
          </a:p>
        </p:txBody>
      </p:sp>
      <p:sp>
        <p:nvSpPr>
          <p:cNvPr id="19" name="Retângulo 1"/>
          <p:cNvSpPr/>
          <p:nvPr/>
        </p:nvSpPr>
        <p:spPr>
          <a:xfrm>
            <a:off x="4686301" y="2069802"/>
            <a:ext cx="4457700" cy="221599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lvl="0" algn="ctr"/>
            <a:endParaRPr lang="pt-BR" sz="500" dirty="0" smtClean="0"/>
          </a:p>
          <a:p>
            <a:pPr lvl="0" algn="ctr"/>
            <a:r>
              <a:rPr lang="pt-BR" sz="3200" dirty="0" smtClean="0"/>
              <a:t>Estavam sendo condenados pelo mesmo que Deus que acretivam que os livraria do juízo! </a:t>
            </a:r>
          </a:p>
          <a:p>
            <a:pPr lvl="0" algn="ctr"/>
            <a:endParaRPr lang="pt-BR" sz="500" dirty="0" smtClean="0"/>
          </a:p>
        </p:txBody>
      </p:sp>
      <p:sp>
        <p:nvSpPr>
          <p:cNvPr id="20" name="Rectangle 19"/>
          <p:cNvSpPr/>
          <p:nvPr/>
        </p:nvSpPr>
        <p:spPr>
          <a:xfrm>
            <a:off x="0" y="4540019"/>
            <a:ext cx="9144000" cy="23179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TextBox 20"/>
          <p:cNvSpPr txBox="1"/>
          <p:nvPr/>
        </p:nvSpPr>
        <p:spPr>
          <a:xfrm>
            <a:off x="438152" y="4889868"/>
            <a:ext cx="8588829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26</a:t>
            </a:r>
            <a:r>
              <a:rPr lang="pt-BR" sz="2700" dirty="0" smtClean="0">
                <a:latin typeface="+mj-lt"/>
              </a:rPr>
              <a:t> </a:t>
            </a:r>
            <a:r>
              <a:rPr lang="pt-BR" sz="2700" dirty="0">
                <a:latin typeface="+mj-lt"/>
              </a:rPr>
              <a:t>Porque assim como o Pai tem vida em si mesmo, também concedeu ao Filho ter vida em si mesmo.</a:t>
            </a:r>
          </a:p>
          <a:p>
            <a:r>
              <a:rPr lang="pt-BR" sz="2700" dirty="0" smtClean="0">
                <a:solidFill>
                  <a:srgbClr val="C00000"/>
                </a:solidFill>
                <a:latin typeface="Calibri Light" panose="020F0302020204030204"/>
              </a:rPr>
              <a:t>27</a:t>
            </a:r>
            <a:r>
              <a:rPr lang="pt-BR" sz="2700" dirty="0" smtClean="0">
                <a:latin typeface="+mj-lt"/>
              </a:rPr>
              <a:t>  </a:t>
            </a:r>
            <a:r>
              <a:rPr lang="pt-BR" sz="2700" b="1" u="sng" dirty="0">
                <a:solidFill>
                  <a:srgbClr val="C00000"/>
                </a:solidFill>
                <a:latin typeface="+mj-lt"/>
              </a:rPr>
              <a:t>E lhe deu autoridade para julgar, porque é o Filho do Homem.</a:t>
            </a:r>
          </a:p>
        </p:txBody>
      </p:sp>
    </p:spTree>
    <p:extLst>
      <p:ext uri="{BB962C8B-B14F-4D97-AF65-F5344CB8AC3E}">
        <p14:creationId xmlns:p14="http://schemas.microsoft.com/office/powerpoint/2010/main" val="356796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Conclusão: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Retângulo 1"/>
          <p:cNvSpPr/>
          <p:nvPr/>
        </p:nvSpPr>
        <p:spPr>
          <a:xfrm>
            <a:off x="525237" y="1557775"/>
            <a:ext cx="88745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dirty="0" smtClean="0"/>
              <a:t>Aqueles judeus em suas tradições e superstições...</a:t>
            </a:r>
          </a:p>
          <a:p>
            <a:pPr lvl="0"/>
            <a:endParaRPr lang="pt-BR" sz="3200" dirty="0" smtClean="0"/>
          </a:p>
        </p:txBody>
      </p:sp>
      <p:sp>
        <p:nvSpPr>
          <p:cNvPr id="14" name="Retângulo 1"/>
          <p:cNvSpPr/>
          <p:nvPr/>
        </p:nvSpPr>
        <p:spPr>
          <a:xfrm>
            <a:off x="258534" y="2314647"/>
            <a:ext cx="6262007" cy="58477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/>
            <a:r>
              <a:rPr lang="pt-BR" sz="3200" dirty="0" smtClean="0">
                <a:solidFill>
                  <a:schemeClr val="bg1"/>
                </a:solidFill>
              </a:rPr>
              <a:t>Buscavam a Deus</a:t>
            </a:r>
          </a:p>
        </p:txBody>
      </p:sp>
      <p:sp>
        <p:nvSpPr>
          <p:cNvPr id="15" name="Retângulo 1"/>
          <p:cNvSpPr/>
          <p:nvPr/>
        </p:nvSpPr>
        <p:spPr>
          <a:xfrm>
            <a:off x="258535" y="2875072"/>
            <a:ext cx="6262006" cy="58477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/>
            <a:r>
              <a:rPr lang="pt-BR" sz="3200" dirty="0" smtClean="0">
                <a:solidFill>
                  <a:schemeClr val="bg1"/>
                </a:solidFill>
              </a:rPr>
              <a:t>Esperavam por Deus</a:t>
            </a:r>
          </a:p>
        </p:txBody>
      </p:sp>
      <p:sp>
        <p:nvSpPr>
          <p:cNvPr id="16" name="Retângulo 1"/>
          <p:cNvSpPr/>
          <p:nvPr/>
        </p:nvSpPr>
        <p:spPr>
          <a:xfrm>
            <a:off x="258534" y="3427333"/>
            <a:ext cx="6262007" cy="58477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/>
            <a:r>
              <a:rPr lang="pt-BR" sz="3200" dirty="0" smtClean="0">
                <a:solidFill>
                  <a:schemeClr val="bg1"/>
                </a:solidFill>
              </a:rPr>
              <a:t>Dedicavam-se a Deus</a:t>
            </a:r>
          </a:p>
        </p:txBody>
      </p:sp>
      <p:sp>
        <p:nvSpPr>
          <p:cNvPr id="19" name="Retângulo 1"/>
          <p:cNvSpPr/>
          <p:nvPr/>
        </p:nvSpPr>
        <p:spPr>
          <a:xfrm>
            <a:off x="4686301" y="2069802"/>
            <a:ext cx="4457700" cy="221599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lvl="0" algn="ctr"/>
            <a:endParaRPr lang="pt-BR" sz="500" dirty="0" smtClean="0"/>
          </a:p>
          <a:p>
            <a:pPr lvl="0" algn="ctr"/>
            <a:r>
              <a:rPr lang="pt-BR" sz="3200" dirty="0" smtClean="0"/>
              <a:t>Estavam sendo condenados pelo mesmo que Deus que acretivam que os livraria do juízo! </a:t>
            </a:r>
          </a:p>
          <a:p>
            <a:pPr lvl="0" algn="ctr"/>
            <a:endParaRPr lang="pt-BR" sz="500" dirty="0" smtClean="0"/>
          </a:p>
        </p:txBody>
      </p:sp>
      <p:sp>
        <p:nvSpPr>
          <p:cNvPr id="20" name="Rectangle 19"/>
          <p:cNvSpPr/>
          <p:nvPr/>
        </p:nvSpPr>
        <p:spPr>
          <a:xfrm>
            <a:off x="0" y="4540019"/>
            <a:ext cx="9144000" cy="23179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TextBox 20"/>
          <p:cNvSpPr txBox="1"/>
          <p:nvPr/>
        </p:nvSpPr>
        <p:spPr>
          <a:xfrm>
            <a:off x="438152" y="4889868"/>
            <a:ext cx="8588829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28</a:t>
            </a:r>
            <a:r>
              <a:rPr lang="pt-BR" sz="2700" dirty="0" smtClean="0">
                <a:latin typeface="+mj-lt"/>
              </a:rPr>
              <a:t>  </a:t>
            </a:r>
            <a:r>
              <a:rPr lang="pt-BR" sz="2700" b="1" u="sng" dirty="0">
                <a:solidFill>
                  <a:srgbClr val="C00000"/>
                </a:solidFill>
                <a:latin typeface="+mj-lt"/>
              </a:rPr>
              <a:t>Não vos maravilheis disto</a:t>
            </a:r>
            <a:r>
              <a:rPr lang="pt-BR" sz="2700" dirty="0">
                <a:latin typeface="+mj-lt"/>
              </a:rPr>
              <a:t>, porque vem a hora em que todos os que se acham nos túmulos ouvirão a sua voz e sairão:</a:t>
            </a:r>
            <a:endParaRPr lang="pt-BR" sz="2700" b="1" u="sng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4521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7" name="Retângulo 1"/>
          <p:cNvSpPr/>
          <p:nvPr/>
        </p:nvSpPr>
        <p:spPr>
          <a:xfrm>
            <a:off x="372837" y="1070639"/>
            <a:ext cx="8874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b="1" u="sng" dirty="0" smtClean="0"/>
              <a:t>Conclusão: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8169"/>
            <a:ext cx="9144000" cy="1020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As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consequências de uma fé mistificada, </a:t>
            </a:r>
          </a:p>
          <a:p>
            <a:pPr algn="ctr"/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3400" b="1" dirty="0">
                <a:solidFill>
                  <a:schemeClr val="tx1"/>
                </a:solidFill>
                <a:latin typeface="+mj-lt"/>
              </a:rPr>
              <a:t>exclusiva em </a:t>
            </a:r>
            <a:r>
              <a:rPr lang="pt-BR" sz="3400" b="1" dirty="0" smtClean="0">
                <a:solidFill>
                  <a:schemeClr val="tx1"/>
                </a:solidFill>
                <a:latin typeface="+mj-lt"/>
              </a:rPr>
              <a:t>Jesus:</a:t>
            </a:r>
            <a:endParaRPr lang="pt-BR" sz="3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Retângulo 1"/>
          <p:cNvSpPr/>
          <p:nvPr/>
        </p:nvSpPr>
        <p:spPr>
          <a:xfrm>
            <a:off x="525237" y="1557775"/>
            <a:ext cx="88745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200" dirty="0" smtClean="0"/>
              <a:t>Aqueles judeus em suas tradições e superstições...</a:t>
            </a:r>
          </a:p>
          <a:p>
            <a:pPr lvl="0"/>
            <a:endParaRPr lang="pt-BR" sz="3200" dirty="0" smtClean="0"/>
          </a:p>
        </p:txBody>
      </p:sp>
      <p:sp>
        <p:nvSpPr>
          <p:cNvPr id="14" name="Retângulo 1"/>
          <p:cNvSpPr/>
          <p:nvPr/>
        </p:nvSpPr>
        <p:spPr>
          <a:xfrm>
            <a:off x="258534" y="2314647"/>
            <a:ext cx="6262007" cy="58477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/>
            <a:r>
              <a:rPr lang="pt-BR" sz="3200" dirty="0" smtClean="0">
                <a:solidFill>
                  <a:schemeClr val="bg1"/>
                </a:solidFill>
              </a:rPr>
              <a:t>Buscavam a Deus</a:t>
            </a:r>
          </a:p>
        </p:txBody>
      </p:sp>
      <p:sp>
        <p:nvSpPr>
          <p:cNvPr id="15" name="Retângulo 1"/>
          <p:cNvSpPr/>
          <p:nvPr/>
        </p:nvSpPr>
        <p:spPr>
          <a:xfrm>
            <a:off x="258535" y="2875072"/>
            <a:ext cx="6262006" cy="58477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/>
            <a:r>
              <a:rPr lang="pt-BR" sz="3200" dirty="0" smtClean="0">
                <a:solidFill>
                  <a:schemeClr val="bg1"/>
                </a:solidFill>
              </a:rPr>
              <a:t>Esperavam por Deus</a:t>
            </a:r>
          </a:p>
        </p:txBody>
      </p:sp>
      <p:sp>
        <p:nvSpPr>
          <p:cNvPr id="16" name="Retângulo 1"/>
          <p:cNvSpPr/>
          <p:nvPr/>
        </p:nvSpPr>
        <p:spPr>
          <a:xfrm>
            <a:off x="258534" y="3427333"/>
            <a:ext cx="6262007" cy="58477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/>
            <a:r>
              <a:rPr lang="pt-BR" sz="3200" dirty="0" smtClean="0">
                <a:solidFill>
                  <a:schemeClr val="bg1"/>
                </a:solidFill>
              </a:rPr>
              <a:t>Dedicavam-se a Deus</a:t>
            </a:r>
          </a:p>
        </p:txBody>
      </p:sp>
      <p:sp>
        <p:nvSpPr>
          <p:cNvPr id="19" name="Retângulo 1"/>
          <p:cNvSpPr/>
          <p:nvPr/>
        </p:nvSpPr>
        <p:spPr>
          <a:xfrm>
            <a:off x="4686301" y="2069802"/>
            <a:ext cx="4457700" cy="221599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lvl="0" algn="ctr"/>
            <a:endParaRPr lang="pt-BR" sz="500" dirty="0" smtClean="0"/>
          </a:p>
          <a:p>
            <a:pPr lvl="0" algn="ctr"/>
            <a:r>
              <a:rPr lang="pt-BR" sz="3200" dirty="0" smtClean="0"/>
              <a:t>Estavam sendo condenados pelo mesmo que Deus que acretivam que os livraria do juízo! </a:t>
            </a:r>
          </a:p>
          <a:p>
            <a:pPr lvl="0" algn="ctr"/>
            <a:endParaRPr lang="pt-BR" sz="500" dirty="0" smtClean="0"/>
          </a:p>
        </p:txBody>
      </p:sp>
      <p:sp>
        <p:nvSpPr>
          <p:cNvPr id="20" name="Rectangle 19"/>
          <p:cNvSpPr/>
          <p:nvPr/>
        </p:nvSpPr>
        <p:spPr>
          <a:xfrm>
            <a:off x="0" y="4540019"/>
            <a:ext cx="9144000" cy="23179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TextBox 20"/>
          <p:cNvSpPr txBox="1"/>
          <p:nvPr/>
        </p:nvSpPr>
        <p:spPr>
          <a:xfrm>
            <a:off x="438152" y="4889868"/>
            <a:ext cx="8588829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700" dirty="0" smtClean="0">
                <a:solidFill>
                  <a:srgbClr val="C00000"/>
                </a:solidFill>
                <a:latin typeface="+mj-lt"/>
              </a:rPr>
              <a:t>30</a:t>
            </a:r>
            <a:r>
              <a:rPr lang="pt-BR" sz="2700" dirty="0" smtClean="0">
                <a:latin typeface="+mj-lt"/>
              </a:rPr>
              <a:t>  </a:t>
            </a:r>
            <a:r>
              <a:rPr lang="pt-BR" sz="2700" dirty="0">
                <a:latin typeface="+mj-lt"/>
              </a:rPr>
              <a:t>Eu nada posso fazer de mim mesmo; na forma por que ouço, julgo. O meu juízo é justo, porque não procuro a minha própria vontade, e sim a daquele que me enviou</a:t>
            </a:r>
            <a:r>
              <a:rPr lang="pt-BR" sz="2700" dirty="0" smtClean="0">
                <a:latin typeface="+mj-lt"/>
              </a:rPr>
              <a:t>.</a:t>
            </a:r>
            <a:endParaRPr lang="pt-BR" sz="27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3105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9" name="Retângulo 1"/>
          <p:cNvSpPr/>
          <p:nvPr/>
        </p:nvSpPr>
        <p:spPr>
          <a:xfrm>
            <a:off x="424649" y="1550339"/>
            <a:ext cx="828674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6500" b="1" dirty="0" smtClean="0">
                <a:solidFill>
                  <a:srgbClr val="C00000"/>
                </a:solidFill>
                <a:latin typeface="+mj-lt"/>
              </a:rPr>
              <a:t>No que você crê?</a:t>
            </a:r>
          </a:p>
        </p:txBody>
      </p:sp>
    </p:spTree>
    <p:extLst>
      <p:ext uri="{BB962C8B-B14F-4D97-AF65-F5344CB8AC3E}">
        <p14:creationId xmlns:p14="http://schemas.microsoft.com/office/powerpoint/2010/main" val="125392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Retângulo 1"/>
          <p:cNvSpPr/>
          <p:nvPr/>
        </p:nvSpPr>
        <p:spPr>
          <a:xfrm>
            <a:off x="424649" y="1223767"/>
            <a:ext cx="871935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6500" b="1" dirty="0">
                <a:solidFill>
                  <a:srgbClr val="C00000"/>
                </a:solidFill>
                <a:latin typeface="+mj-lt"/>
              </a:rPr>
              <a:t>O que você busca em Jesus?</a:t>
            </a:r>
          </a:p>
        </p:txBody>
      </p:sp>
    </p:spTree>
    <p:extLst>
      <p:ext uri="{BB962C8B-B14F-4D97-AF65-F5344CB8AC3E}">
        <p14:creationId xmlns:p14="http://schemas.microsoft.com/office/powerpoint/2010/main" val="339448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4" name="Retângulo 1"/>
          <p:cNvSpPr/>
          <p:nvPr/>
        </p:nvSpPr>
        <p:spPr>
          <a:xfrm>
            <a:off x="196049" y="441992"/>
            <a:ext cx="871935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5500" b="1" dirty="0">
                <a:solidFill>
                  <a:srgbClr val="C00000"/>
                </a:solidFill>
                <a:latin typeface="+mj-lt"/>
              </a:rPr>
              <a:t>Aquilo que você crê e </a:t>
            </a:r>
            <a:r>
              <a:rPr lang="pt-BR" sz="5500" b="1" dirty="0" smtClean="0">
                <a:solidFill>
                  <a:srgbClr val="C00000"/>
                </a:solidFill>
                <a:latin typeface="+mj-lt"/>
              </a:rPr>
              <a:t>espera de Jesus, </a:t>
            </a:r>
            <a:r>
              <a:rPr lang="pt-BR" sz="5500" b="1" dirty="0">
                <a:solidFill>
                  <a:srgbClr val="C00000"/>
                </a:solidFill>
                <a:latin typeface="+mj-lt"/>
              </a:rPr>
              <a:t>estão basados na revelação autêntica das Escrituras?</a:t>
            </a:r>
          </a:p>
        </p:txBody>
      </p:sp>
    </p:spTree>
    <p:extLst>
      <p:ext uri="{BB962C8B-B14F-4D97-AF65-F5344CB8AC3E}">
        <p14:creationId xmlns:p14="http://schemas.microsoft.com/office/powerpoint/2010/main" val="2266529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5745</TotalTime>
  <Words>3738</Words>
  <Application>Microsoft Office PowerPoint</Application>
  <PresentationFormat>On-screen Show (4:3)</PresentationFormat>
  <Paragraphs>400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6" baseType="lpstr">
      <vt:lpstr>Arial</vt:lpstr>
      <vt:lpstr>Calibri</vt:lpstr>
      <vt:lpstr>Calibri Light</vt:lpstr>
      <vt:lpstr>Century Gothic</vt:lpstr>
      <vt:lpstr>SPIonic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Paulo Tavares</cp:lastModifiedBy>
  <cp:revision>465</cp:revision>
  <dcterms:created xsi:type="dcterms:W3CDTF">2015-02-28T18:51:08Z</dcterms:created>
  <dcterms:modified xsi:type="dcterms:W3CDTF">2015-10-05T01:12:58Z</dcterms:modified>
</cp:coreProperties>
</file>